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25" r:id="rId3"/>
    <p:sldId id="326" r:id="rId4"/>
    <p:sldId id="329" r:id="rId5"/>
    <p:sldId id="331" r:id="rId6"/>
    <p:sldId id="330" r:id="rId7"/>
    <p:sldId id="264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9CC6385-61D0-41C2-853A-C12375BC0158}">
          <p14:sldIdLst>
            <p14:sldId id="263"/>
            <p14:sldId id="325"/>
            <p14:sldId id="326"/>
            <p14:sldId id="329"/>
          </p14:sldIdLst>
        </p14:section>
        <p14:section name="Seção sem Título" id="{9262895D-A427-4795-AF69-0755C3C0759D}">
          <p14:sldIdLst>
            <p14:sldId id="331"/>
            <p14:sldId id="330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A2"/>
    <a:srgbClr val="034E84"/>
    <a:srgbClr val="285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832"/>
  </p:normalViewPr>
  <p:slideViewPr>
    <p:cSldViewPr showGuides="1">
      <p:cViewPr varScale="1">
        <p:scale>
          <a:sx n="109" d="100"/>
          <a:sy n="109" d="100"/>
        </p:scale>
        <p:origin x="15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4932733-DE66-A844-89AA-0043C6E3F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F1D14318-401A-F646-8B59-11E64DFE3899}"/>
              </a:ext>
            </a:extLst>
          </p:cNvPr>
          <p:cNvSpPr/>
          <p:nvPr userDrawn="1"/>
        </p:nvSpPr>
        <p:spPr>
          <a:xfrm>
            <a:off x="0" y="6425952"/>
            <a:ext cx="9144000" cy="432048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857A5"/>
              </a:solidFill>
            </a:endParaRPr>
          </a:p>
        </p:txBody>
      </p:sp>
      <p:cxnSp>
        <p:nvCxnSpPr>
          <p:cNvPr id="3" name="Conector reto 8">
            <a:extLst>
              <a:ext uri="{FF2B5EF4-FFF2-40B4-BE49-F238E27FC236}">
                <a16:creationId xmlns:a16="http://schemas.microsoft.com/office/drawing/2014/main" id="{5FD85663-AA7B-4543-8ED3-50AEA3D20C79}"/>
              </a:ext>
            </a:extLst>
          </p:cNvPr>
          <p:cNvCxnSpPr/>
          <p:nvPr userDrawn="1"/>
        </p:nvCxnSpPr>
        <p:spPr>
          <a:xfrm>
            <a:off x="467544" y="747448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96BC273-68CA-3942-B57D-802FAFF65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7186836" y="156851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0">
            <a:extLst>
              <a:ext uri="{FF2B5EF4-FFF2-40B4-BE49-F238E27FC236}">
                <a16:creationId xmlns:a16="http://schemas.microsoft.com/office/drawing/2014/main" id="{8C17B83F-E500-8647-9409-93B763680A7B}"/>
              </a:ext>
            </a:extLst>
          </p:cNvPr>
          <p:cNvSpPr txBox="1"/>
          <p:nvPr/>
        </p:nvSpPr>
        <p:spPr>
          <a:xfrm>
            <a:off x="1403648" y="4509120"/>
            <a:ext cx="69847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REPACTUAÇÃO DA POLÍTICA NACIONAL DE INCENTIVO PARA IST/HIV/AIDS E HEPATITES VIRAIS NO ESTADO DE SÃO PAULO.</a:t>
            </a:r>
          </a:p>
        </p:txBody>
      </p:sp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6B2A8D8-5B18-44B5-B63E-84D8A769F29A}"/>
              </a:ext>
            </a:extLst>
          </p:cNvPr>
          <p:cNvSpPr txBox="1"/>
          <p:nvPr/>
        </p:nvSpPr>
        <p:spPr>
          <a:xfrm>
            <a:off x="539552" y="1052736"/>
            <a:ext cx="7992888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PORTARIA GM/MS Nº 232, DE 7 DE FEVEREIRO DE 2022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pt-BR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Aprova os novos valores da transferência fundo a fundo do Incentivo às Ações de Vigilância, Prevenção e Controle das IST, Aids e Hepatites Virais, do Bloco de Manutenção das Ações e Serviços Públicos de Saúde, do Grupo de Vigilância em Saúde e dá outras providências.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São Paulo 50.000.000,00 um  aumento de R$ 4.501.541,00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Considerando a Portaria de Consolidação nº 6/GM/MS, de 28 de setembro de 2017, no art. 439,  esse incentivo é composto de:</a:t>
            </a:r>
          </a:p>
          <a:p>
            <a:pPr marL="857250" lvl="1" indent="-400050" algn="just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Qualificação das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Ações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 Vigilância e Promoção da Saúde as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DST/AIDS e hepatites virais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incluindo o apoio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pt-BR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organizações da sociedade civil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pt-BR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(Origem: PRT MS/GM 1378/2013, Art. 20, I); </a:t>
            </a:r>
          </a:p>
          <a:p>
            <a:pPr marL="857250" lvl="1" indent="-400050" algn="just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Casas de Apoio para Pessoas Vivendo com HIV/AIDS; e </a:t>
            </a:r>
            <a:r>
              <a:rPr lang="pt-BR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(Origem: PRT MS/GM 1378/2013, Art. 20, II); </a:t>
            </a:r>
          </a:p>
          <a:p>
            <a:pPr marL="857250" lvl="1" indent="-400050" algn="just">
              <a:spcBef>
                <a:spcPts val="600"/>
              </a:spcBef>
              <a:spcAft>
                <a:spcPts val="600"/>
              </a:spcAft>
              <a:buFont typeface="+mj-lt"/>
              <a:buAutoNum type="romanUcPeriod"/>
            </a:pP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Fórmula infantil às crianças verticalmente expostas ao HIV. </a:t>
            </a:r>
            <a:r>
              <a:rPr lang="pt-BR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(Origem: PRT MS/GM 1378/2013, Art. 20, III)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621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7D872D4-B090-484E-8206-EE367374E624}"/>
              </a:ext>
            </a:extLst>
          </p:cNvPr>
          <p:cNvSpPr txBox="1"/>
          <p:nvPr/>
        </p:nvSpPr>
        <p:spPr>
          <a:xfrm>
            <a:off x="755576" y="1052736"/>
            <a:ext cx="7848872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REDISTRIBUIÇÃO – 2022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recursos adicionais não contemplarão a Secretaria de Estado da Saúde;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recursos adicionais não contemplarão as Secretarias Municipais da Saúde de grande porte;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Manutenção de todos os 145 municípios já qualificados na Política de Incentivo;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 recursos de IST/HIV/Aids e de Hepatites Virais passam a ser unificados na pactuação em CIB;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Inclusão de 17 novos Municípios;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Aumento no valor do piso mínimo de R$75.000,00 para R$110.000,00;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3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7D872D4-B090-484E-8206-EE367374E624}"/>
              </a:ext>
            </a:extLst>
          </p:cNvPr>
          <p:cNvSpPr txBox="1"/>
          <p:nvPr/>
        </p:nvSpPr>
        <p:spPr>
          <a:xfrm>
            <a:off x="359532" y="332656"/>
            <a:ext cx="8424936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REDISTRIBUIÇÃO – 2022</a:t>
            </a:r>
          </a:p>
          <a:p>
            <a:endParaRPr lang="pt-B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Critérios avaliados para inclusão de novos municípios:</a:t>
            </a:r>
          </a:p>
          <a:p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HIV/Aids</a:t>
            </a:r>
          </a:p>
          <a:p>
            <a:endParaRPr lang="pt-BR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Municípios </a:t>
            </a:r>
            <a:r>
              <a:rPr lang="pt-BR" sz="2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serviço especializado 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com população acima de 100 mil habitantes;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Municípios </a:t>
            </a:r>
            <a:r>
              <a:rPr lang="pt-BR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serviços especializado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HIV/Aids, com população abaixo de 100 mil habitantes e com número expressivo de atendimento aos usuários (HIV/aids e Hepatites Virais);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Municípios </a:t>
            </a:r>
            <a:r>
              <a:rPr lang="pt-BR" sz="2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 serviços especializados 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HIV/Aids, com população abaixo de 100 mil habitantes, com número expressivo de usuários residentes que são atendidos em serviços especializados distantes do seu local de residência;   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Municípios </a:t>
            </a:r>
            <a:r>
              <a:rPr lang="pt-BR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 serviços especializado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Hepatites Virais e com Unidade Dispensadora de Medicamentos- UDM, implantada no modelo de assistência farmacêutica no componente estratégico.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endParaRPr lang="pt-BR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2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7E2E3BBE-A88D-482C-A037-1E22EFD68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88732"/>
              </p:ext>
            </p:extLst>
          </p:nvPr>
        </p:nvGraphicFramePr>
        <p:xfrm>
          <a:off x="395536" y="764704"/>
          <a:ext cx="8280918" cy="5616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587">
                  <a:extLst>
                    <a:ext uri="{9D8B030D-6E8A-4147-A177-3AD203B41FA5}">
                      <a16:colId xmlns:a16="http://schemas.microsoft.com/office/drawing/2014/main" val="971724217"/>
                    </a:ext>
                  </a:extLst>
                </a:gridCol>
                <a:gridCol w="1638780">
                  <a:extLst>
                    <a:ext uri="{9D8B030D-6E8A-4147-A177-3AD203B41FA5}">
                      <a16:colId xmlns:a16="http://schemas.microsoft.com/office/drawing/2014/main" val="686014002"/>
                    </a:ext>
                  </a:extLst>
                </a:gridCol>
                <a:gridCol w="1189204">
                  <a:extLst>
                    <a:ext uri="{9D8B030D-6E8A-4147-A177-3AD203B41FA5}">
                      <a16:colId xmlns:a16="http://schemas.microsoft.com/office/drawing/2014/main" val="2568001561"/>
                    </a:ext>
                  </a:extLst>
                </a:gridCol>
                <a:gridCol w="899154">
                  <a:extLst>
                    <a:ext uri="{9D8B030D-6E8A-4147-A177-3AD203B41FA5}">
                      <a16:colId xmlns:a16="http://schemas.microsoft.com/office/drawing/2014/main" val="156926777"/>
                    </a:ext>
                  </a:extLst>
                </a:gridCol>
                <a:gridCol w="870149">
                  <a:extLst>
                    <a:ext uri="{9D8B030D-6E8A-4147-A177-3AD203B41FA5}">
                      <a16:colId xmlns:a16="http://schemas.microsoft.com/office/drawing/2014/main" val="847651685"/>
                    </a:ext>
                  </a:extLst>
                </a:gridCol>
                <a:gridCol w="1189204">
                  <a:extLst>
                    <a:ext uri="{9D8B030D-6E8A-4147-A177-3AD203B41FA5}">
                      <a16:colId xmlns:a16="http://schemas.microsoft.com/office/drawing/2014/main" val="3901116285"/>
                    </a:ext>
                  </a:extLst>
                </a:gridCol>
                <a:gridCol w="870149">
                  <a:extLst>
                    <a:ext uri="{9D8B030D-6E8A-4147-A177-3AD203B41FA5}">
                      <a16:colId xmlns:a16="http://schemas.microsoft.com/office/drawing/2014/main" val="841649134"/>
                    </a:ext>
                  </a:extLst>
                </a:gridCol>
                <a:gridCol w="1116691">
                  <a:extLst>
                    <a:ext uri="{9D8B030D-6E8A-4147-A177-3AD203B41FA5}">
                      <a16:colId xmlns:a16="http://schemas.microsoft.com/office/drawing/2014/main" val="2114504067"/>
                    </a:ext>
                  </a:extLst>
                </a:gridCol>
              </a:tblGrid>
              <a:tr h="1026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RRAS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GVE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MUNICÍPIO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Valor Total Municípios IST/HIV/Aids e Hepatites Virais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Fórmula Láctea (HIV e HTLV)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Casas de Apoio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OSC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Total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582235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RRAS 04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GVE X - Osasco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Embu-Guaçu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R$ 110.000,00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12413367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RRAS 04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GVE X - Osasco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Juquitiba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R$ 110.000,00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4986001"/>
                  </a:ext>
                </a:extLst>
              </a:tr>
              <a:tr h="2320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RRAS 05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GVE X - Osasco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Santana de Parnaíba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R$ 110.000,00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R$ 5.000,00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R$ 115.000,00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541752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RRAS 07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GVE XXIII - Registro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Cajati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R$ 110.000,00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R$ 2.250,00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863978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RRAS 08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GVE XXXI - Sorocaba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Cerquilho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R$ 110.000,00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937663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RRAS 08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GVE XXXII - Itapeva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Itararé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R$ 110.000,00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R$ 2.500,00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R$ 112.500,00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831504"/>
                  </a:ext>
                </a:extLst>
              </a:tr>
              <a:tr h="293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RRAS 08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GVE XXXI - Sorocaba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Tietê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R$ 110.000,00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768952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RRAS 10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GVE XIX - Marília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Adamantina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R$ 110.000,00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R$ 2.250,00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419103"/>
                  </a:ext>
                </a:extLst>
              </a:tr>
              <a:tr h="329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RRAS 10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GVE XIII - Assis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Santa Cruz do Rio Pardo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R$ 110.000,00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4860470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RRAS 11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GVE XXII - Presidente Venceslau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Dracena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R$ 110.000,00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R$ 2.500,00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R$ 112.500,00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094993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RRAS 13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GVE XII - Araraquara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Descalvado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R$ 110.000,00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R$ 112.250,00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79498691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RRAS 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GVE XII - Araraquara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Ibitinga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R$ 110.000,00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14159720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RRAS 13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GVE XII - Araraquara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Itápolis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R$ 110.000,00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955629"/>
                  </a:ext>
                </a:extLst>
              </a:tr>
              <a:tr h="329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RRAS 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GVE XXVI - Saõ João da Boa Vista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Espírito Santo do Pinhal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R$ 110.000,00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901778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RRAS 15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GVE XVII - Campinas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Nova Odessa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R$ 110.000,00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72071"/>
                  </a:ext>
                </a:extLst>
              </a:tr>
              <a:tr h="3290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RRAS 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GVE XXVI - Saõ João da Boa Vista 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Vargem Grande do Sul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R$ 110.000,00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R$ 2.500,00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R$ 112.500,00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494713"/>
                  </a:ext>
                </a:extLst>
              </a:tr>
              <a:tr h="25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RRAS 17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GVE XXVIII - Caraguatatuba 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Ilhabela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R$ 110.000,00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 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800" dirty="0">
                          <a:effectLst/>
                        </a:rPr>
                        <a:t>R$ 112.250,00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06" marR="44206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365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50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39F0440-394D-4361-A740-076D5AFF6028}"/>
              </a:ext>
            </a:extLst>
          </p:cNvPr>
          <p:cNvSpPr txBox="1"/>
          <p:nvPr/>
        </p:nvSpPr>
        <p:spPr>
          <a:xfrm>
            <a:off x="2699792" y="1886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DB568D5-F4C4-4203-8291-424128A90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1052736"/>
            <a:ext cx="885698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76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0">
            <a:extLst>
              <a:ext uri="{FF2B5EF4-FFF2-40B4-BE49-F238E27FC236}">
                <a16:creationId xmlns:a16="http://schemas.microsoft.com/office/drawing/2014/main" id="{3B783656-A190-C340-9646-82E62A60B711}"/>
              </a:ext>
            </a:extLst>
          </p:cNvPr>
          <p:cNvSpPr txBox="1"/>
          <p:nvPr/>
        </p:nvSpPr>
        <p:spPr>
          <a:xfrm>
            <a:off x="1403648" y="4797152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tx1">
                    <a:lumMod val="65000"/>
                  </a:schemeClr>
                </a:solidFill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666773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778</Words>
  <Application>Microsoft Office PowerPoint</Application>
  <PresentationFormat>Apresentação na tela (4:3)</PresentationFormat>
  <Paragraphs>171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Arial</vt:lpstr>
      <vt:lpstr>Calibri</vt:lpstr>
      <vt:lpstr>Gotham Book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Jean Carlos de Oliveira Dantas</cp:lastModifiedBy>
  <cp:revision>106</cp:revision>
  <dcterms:created xsi:type="dcterms:W3CDTF">2014-07-01T15:16:56Z</dcterms:created>
  <dcterms:modified xsi:type="dcterms:W3CDTF">2022-06-06T17:38:11Z</dcterms:modified>
</cp:coreProperties>
</file>