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325" r:id="rId3"/>
    <p:sldId id="256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0624E5-EC78-443D-477F-E787E4D18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AF646F9-03FC-EB7B-501C-1E0DD725F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AAD7918-6F3F-0778-E83B-2791017D5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FE38-76E9-45F3-8061-DFEE46B3D3EE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290FE17-3139-048A-D235-9E16EEE7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E2A04B-3229-9A50-20DA-7F5DF6F04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B95A2-3556-4101-9084-13860FE40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0923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B0A3B-40C0-F267-92BA-D77CA1678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26AA99D-3CDD-ADD9-5DCC-BFE58F581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F12D81-5B01-CEAB-A89A-29E29B7D2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FE38-76E9-45F3-8061-DFEE46B3D3EE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C93B64-B2DB-BE30-E278-E7171A195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950280-BA14-849C-02D3-2D7160EE8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B95A2-3556-4101-9084-13860FE40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0503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9EB5AA5-29C6-6B40-CB70-325D71A076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01E857B-F7B6-A955-4CC4-DDA27CD7F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34A863-BDE6-C508-B205-487933EBA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FE38-76E9-45F3-8061-DFEE46B3D3EE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E5033DB-0B6E-BB7F-FB18-7F2F9FB09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95611E-82F0-6C1B-2F80-041E06912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B95A2-3556-4101-9084-13860FE40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3248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bg>
      <p:bgPr>
        <a:solidFill>
          <a:srgbClr val="034E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4932733-DE66-A844-89AA-0043C6E3F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8" t="33313" r="16138" b="32200"/>
          <a:stretch/>
        </p:blipFill>
        <p:spPr>
          <a:xfrm>
            <a:off x="1967542" y="1700809"/>
            <a:ext cx="8256917" cy="223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815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4">
            <a:extLst>
              <a:ext uri="{FF2B5EF4-FFF2-40B4-BE49-F238E27FC236}">
                <a16:creationId xmlns:a16="http://schemas.microsoft.com/office/drawing/2014/main" id="{F1D14318-401A-F646-8B59-11E64DFE3899}"/>
              </a:ext>
            </a:extLst>
          </p:cNvPr>
          <p:cNvSpPr/>
          <p:nvPr userDrawn="1"/>
        </p:nvSpPr>
        <p:spPr>
          <a:xfrm>
            <a:off x="0" y="6425952"/>
            <a:ext cx="12192000" cy="432048"/>
          </a:xfrm>
          <a:prstGeom prst="rect">
            <a:avLst/>
          </a:prstGeom>
          <a:solidFill>
            <a:srgbClr val="034E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800" dirty="0">
              <a:solidFill>
                <a:srgbClr val="2857A5"/>
              </a:solidFill>
            </a:endParaRPr>
          </a:p>
        </p:txBody>
      </p:sp>
      <p:cxnSp>
        <p:nvCxnSpPr>
          <p:cNvPr id="3" name="Conector reto 8">
            <a:extLst>
              <a:ext uri="{FF2B5EF4-FFF2-40B4-BE49-F238E27FC236}">
                <a16:creationId xmlns:a16="http://schemas.microsoft.com/office/drawing/2014/main" id="{5FD85663-AA7B-4543-8ED3-50AEA3D20C79}"/>
              </a:ext>
            </a:extLst>
          </p:cNvPr>
          <p:cNvCxnSpPr/>
          <p:nvPr userDrawn="1"/>
        </p:nvCxnSpPr>
        <p:spPr>
          <a:xfrm>
            <a:off x="623392" y="747448"/>
            <a:ext cx="1084920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396BC273-68CA-3942-B57D-802FAFF65E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8" t="31055" r="16138" b="31055"/>
          <a:stretch/>
        </p:blipFill>
        <p:spPr>
          <a:xfrm>
            <a:off x="9582448" y="156852"/>
            <a:ext cx="1890149" cy="56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78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1E02DF-1A53-5A3C-37FE-596B9C94A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E997F9-3D65-F1EA-3F3E-1CD07181F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DDAF36-5D47-3903-4D07-6CBCBBC14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FE38-76E9-45F3-8061-DFEE46B3D3EE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747B75-48A9-F5E4-B147-A88C6345F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E2663B-27C4-81E2-7A79-13B4CC4BA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B95A2-3556-4101-9084-13860FE40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907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BB7988-B0BD-3530-DB79-7EB83754D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3C37592-8C20-4D7D-D712-704E18878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B6B28BC-EBE8-5F14-554F-CD60ADEB5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FE38-76E9-45F3-8061-DFEE46B3D3EE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82FAA8-BC86-591B-0CCE-B90A332E7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FAB9AC3-28B1-45F4-347F-1EADD13D8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B95A2-3556-4101-9084-13860FE40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419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80BB8-3C30-5C9A-4066-25F20272E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5318B2-9AD5-AAA1-5E54-3A0DC9F846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84BCD53-FC96-31DE-9CFB-C241ECEE5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01FA854-E7FF-E0C1-FBDB-007D68F82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FE38-76E9-45F3-8061-DFEE46B3D3EE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10EB27-692B-456E-2D40-FECE5D67D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2323B50-67E9-BFD6-E1FF-D12AE4C3C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B95A2-3556-4101-9084-13860FE40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599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4E748-C02F-8405-FA46-169D6A63F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51B6464-254E-CC17-BD3A-11ED59D65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988BF2-E4F4-6CA1-5E24-59F2E8164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ECA7FC4-8030-83AB-7A05-D185764A55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0D8C3B4-CCD5-A548-627F-970558AAF8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26D87E2-FF49-E7D3-542B-1DC9F8DF0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FE38-76E9-45F3-8061-DFEE46B3D3EE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2BFE8E6-E31B-DC41-9A95-13B98E2D2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C7E4204-9F3E-30FE-72D4-CCFE089AB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B95A2-3556-4101-9084-13860FE40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7902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060C7C-53BD-1103-FFBB-281E0D2C2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1E769B3-E87E-BF37-BDCB-7081172E9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FE38-76E9-45F3-8061-DFEE46B3D3EE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E650C9D-A49A-7E1E-37FB-057AE795E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AEB66BE-BE14-4C7F-58A1-CCEFB01BA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B95A2-3556-4101-9084-13860FE40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527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7E62BCB-1C09-83DF-4A0D-67EF087FB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FE38-76E9-45F3-8061-DFEE46B3D3EE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969C96A-0AF7-42BE-95D2-180ED08A2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6AD2FFC-5DCC-ED22-F42A-FDEC32026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B95A2-3556-4101-9084-13860FE40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80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B97780-209D-1346-BFB6-36CD3C494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82BD8D-1B07-E6F7-03D1-90DF5BD0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D5168DB-E6B6-3C73-4F00-105D45895B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06DC71A-5208-7FC5-AFF2-23CCD912D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FE38-76E9-45F3-8061-DFEE46B3D3EE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7181E66-7A7D-F74E-BE6B-6C87DFF99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0F975F-839B-3195-23BD-304424A4D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B95A2-3556-4101-9084-13860FE40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480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8402E8-AB3F-A744-FE89-26AFB0A69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A7B536-A3CC-7307-FC5F-C8C3F3A6AB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BC4B87A-4B5C-1992-D9D4-F173658C1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B522D9-DE4E-F909-0E77-81DD996FA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FE38-76E9-45F3-8061-DFEE46B3D3EE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A1CBEE5-FFF6-649B-5C39-E98C51545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35E7D0-ADB2-EBB5-C18F-E76466FA3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B95A2-3556-4101-9084-13860FE40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5707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808F235-4725-467C-365A-327A2CF1A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26F14F2-E0EA-185A-762E-3D445F20A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CAF8A37-73B4-C33B-D7AC-9C82738A0D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3FE38-76E9-45F3-8061-DFEE46B3D3EE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36958D-428A-94DD-6DA8-FC83B9774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137354-38D1-0D86-C724-16E655DB5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B95A2-3556-4101-9084-13860FE40A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497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10">
            <a:extLst>
              <a:ext uri="{FF2B5EF4-FFF2-40B4-BE49-F238E27FC236}">
                <a16:creationId xmlns:a16="http://schemas.microsoft.com/office/drawing/2014/main" id="{8C17B83F-E500-8647-9409-93B763680A7B}"/>
              </a:ext>
            </a:extLst>
          </p:cNvPr>
          <p:cNvSpPr txBox="1"/>
          <p:nvPr/>
        </p:nvSpPr>
        <p:spPr>
          <a:xfrm>
            <a:off x="1040235" y="4509121"/>
            <a:ext cx="961378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>
                <a:latin typeface="Gotham Book" pitchFamily="2" charset="0"/>
                <a:ea typeface="Verdana" panose="020B0604030504040204" pitchFamily="34" charset="0"/>
                <a:cs typeface="Arial" panose="020B0604020202020204" pitchFamily="34" charset="0"/>
              </a:rPr>
              <a:t>REPACTUAÇÃO DA POLÍTICA NACIONAL DE INCENTIVO PARA IST/HIV/AIDS E HEPATITES VIRAIS NO ESTADO DE SÃO PAULO </a:t>
            </a:r>
          </a:p>
          <a:p>
            <a:pPr algn="ctr"/>
            <a:r>
              <a:rPr lang="pt-BR" sz="2500" b="1" dirty="0">
                <a:latin typeface="Gotham Book" pitchFamily="2" charset="0"/>
                <a:ea typeface="Verdana" panose="020B0604030504040204" pitchFamily="34" charset="0"/>
                <a:cs typeface="Arial" panose="020B0604020202020204" pitchFamily="34" charset="0"/>
              </a:rPr>
              <a:t>Casas de Apoio </a:t>
            </a:r>
          </a:p>
        </p:txBody>
      </p:sp>
    </p:spTree>
    <p:extLst>
      <p:ext uri="{BB962C8B-B14F-4D97-AF65-F5344CB8AC3E}">
        <p14:creationId xmlns:p14="http://schemas.microsoft.com/office/powerpoint/2010/main" val="161905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F6B2A8D8-5B18-44B5-B63E-84D8A769F29A}"/>
              </a:ext>
            </a:extLst>
          </p:cNvPr>
          <p:cNvSpPr txBox="1"/>
          <p:nvPr/>
        </p:nvSpPr>
        <p:spPr>
          <a:xfrm>
            <a:off x="341153" y="286747"/>
            <a:ext cx="11509694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PORTARIA GM/MS Nº 2.555, 28 de outubro de 2011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t-BR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b="0" i="0" dirty="0">
                <a:solidFill>
                  <a:srgbClr val="000000"/>
                </a:solidFill>
                <a:effectLst/>
              </a:rPr>
              <a:t>Dispõe sobre o incentivo financeiro destinado ao custeio das ações desenvolvidas por Casas de Apoio para Pessoas Vivendo com HIV/AIDS (Casas de Apoio), no âmbito do Ministério da Saúde (MS)</a:t>
            </a:r>
            <a:br>
              <a:rPr lang="pt-BR" b="0" i="0" dirty="0">
                <a:solidFill>
                  <a:srgbClr val="000000"/>
                </a:solidFill>
                <a:effectLst/>
              </a:rPr>
            </a:br>
            <a:endParaRPr lang="pt-BR" b="0" i="0" dirty="0">
              <a:solidFill>
                <a:srgbClr val="000000"/>
              </a:solidFill>
              <a:effectLst/>
            </a:endParaRPr>
          </a:p>
          <a:p>
            <a:pPr marL="857250" lvl="1" indent="-4000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Recurso destinado ao estado de São Paulo R$ 3.670.000,00  </a:t>
            </a:r>
          </a:p>
          <a:p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70C54E4-1879-35DB-3BDD-021C63E3911E}"/>
              </a:ext>
            </a:extLst>
          </p:cNvPr>
          <p:cNvSpPr txBox="1"/>
          <p:nvPr/>
        </p:nvSpPr>
        <p:spPr>
          <a:xfrm>
            <a:off x="223706" y="3110636"/>
            <a:ext cx="1174458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b="1" dirty="0">
                <a:solidFill>
                  <a:srgbClr val="FF0000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PORTARIA GM/MS Nº 1.136, de 20 de maio de 2022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t-BR" b="1" dirty="0">
              <a:solidFill>
                <a:srgbClr val="FF0000"/>
              </a:solidFill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Habilita Estados, Distrito Federal e Municípios ao recebimento do Incentivo de Custeio às Ações de Vigilância, Prevenção e Controle das IST, Aids e Hepatites Virais, do Bloco de Manutenção das Ações e Serviços Públicos de Saúde, do Grupo de Vigilância em Saúde e dá outras providências.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t-BR" b="0" i="0" dirty="0">
              <a:solidFill>
                <a:srgbClr val="000000"/>
              </a:solidFill>
              <a:effectLst/>
            </a:endParaRPr>
          </a:p>
          <a:p>
            <a:pPr marL="857250" lvl="1" indent="-4000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pt-BR" b="1" dirty="0">
                <a:solidFill>
                  <a:schemeClr val="accent1">
                    <a:lumMod val="75000"/>
                  </a:schemeClr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Recurso destinado ao estado de São Paulo </a:t>
            </a:r>
            <a:r>
              <a:rPr lang="pt-BR" b="1" dirty="0">
                <a:solidFill>
                  <a:srgbClr val="00B050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R$ 3.964.800,00  </a:t>
            </a:r>
            <a:r>
              <a:rPr lang="pt-BR" b="1" dirty="0">
                <a:solidFill>
                  <a:srgbClr val="FF0000"/>
                </a:solidFill>
                <a:ea typeface="Verdana" panose="020B0604030504040204" pitchFamily="34" charset="0"/>
                <a:cs typeface="Times New Roman" panose="02020603050405020304" pitchFamily="18" charset="0"/>
              </a:rPr>
              <a:t>(R$ 3.670.000,00 + R$ 294.000,00 do recurso da SES/SP-HIV/aids)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213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614D573-6EF1-E323-BD55-45DD0DAAF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882594"/>
              </p:ext>
            </p:extLst>
          </p:nvPr>
        </p:nvGraphicFramePr>
        <p:xfrm>
          <a:off x="194345" y="613154"/>
          <a:ext cx="11803310" cy="639537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36419">
                  <a:extLst>
                    <a:ext uri="{9D8B030D-6E8A-4147-A177-3AD203B41FA5}">
                      <a16:colId xmlns:a16="http://schemas.microsoft.com/office/drawing/2014/main" val="2177539401"/>
                    </a:ext>
                  </a:extLst>
                </a:gridCol>
                <a:gridCol w="1993159">
                  <a:extLst>
                    <a:ext uri="{9D8B030D-6E8A-4147-A177-3AD203B41FA5}">
                      <a16:colId xmlns:a16="http://schemas.microsoft.com/office/drawing/2014/main" val="3535226655"/>
                    </a:ext>
                  </a:extLst>
                </a:gridCol>
                <a:gridCol w="809282">
                  <a:extLst>
                    <a:ext uri="{9D8B030D-6E8A-4147-A177-3AD203B41FA5}">
                      <a16:colId xmlns:a16="http://schemas.microsoft.com/office/drawing/2014/main" val="2911334189"/>
                    </a:ext>
                  </a:extLst>
                </a:gridCol>
                <a:gridCol w="1655803">
                  <a:extLst>
                    <a:ext uri="{9D8B030D-6E8A-4147-A177-3AD203B41FA5}">
                      <a16:colId xmlns:a16="http://schemas.microsoft.com/office/drawing/2014/main" val="3254948768"/>
                    </a:ext>
                  </a:extLst>
                </a:gridCol>
                <a:gridCol w="903397">
                  <a:extLst>
                    <a:ext uri="{9D8B030D-6E8A-4147-A177-3AD203B41FA5}">
                      <a16:colId xmlns:a16="http://schemas.microsoft.com/office/drawing/2014/main" val="4259285918"/>
                    </a:ext>
                  </a:extLst>
                </a:gridCol>
                <a:gridCol w="1775672">
                  <a:extLst>
                    <a:ext uri="{9D8B030D-6E8A-4147-A177-3AD203B41FA5}">
                      <a16:colId xmlns:a16="http://schemas.microsoft.com/office/drawing/2014/main" val="696112961"/>
                    </a:ext>
                  </a:extLst>
                </a:gridCol>
                <a:gridCol w="837060">
                  <a:extLst>
                    <a:ext uri="{9D8B030D-6E8A-4147-A177-3AD203B41FA5}">
                      <a16:colId xmlns:a16="http://schemas.microsoft.com/office/drawing/2014/main" val="1328830700"/>
                    </a:ext>
                  </a:extLst>
                </a:gridCol>
                <a:gridCol w="1090158">
                  <a:extLst>
                    <a:ext uri="{9D8B030D-6E8A-4147-A177-3AD203B41FA5}">
                      <a16:colId xmlns:a16="http://schemas.microsoft.com/office/drawing/2014/main" val="3716790601"/>
                    </a:ext>
                  </a:extLst>
                </a:gridCol>
                <a:gridCol w="1402360">
                  <a:extLst>
                    <a:ext uri="{9D8B030D-6E8A-4147-A177-3AD203B41FA5}">
                      <a16:colId xmlns:a16="http://schemas.microsoft.com/office/drawing/2014/main" val="3173086585"/>
                    </a:ext>
                  </a:extLst>
                </a:gridCol>
              </a:tblGrid>
              <a:tr h="436466">
                <a:tc rowSpan="2">
                  <a:txBody>
                    <a:bodyPr/>
                    <a:lstStyle/>
                    <a:p>
                      <a:r>
                        <a:rPr lang="pt-PT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</a:endParaRPr>
                    </a:p>
                    <a:p>
                      <a:r>
                        <a:rPr lang="pt-PT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</a:endParaRPr>
                    </a:p>
                    <a:p>
                      <a:pPr>
                        <a:spcBef>
                          <a:spcPts val="5"/>
                        </a:spcBef>
                      </a:pPr>
                      <a:r>
                        <a:rPr lang="pt-PT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</a:endParaRPr>
                    </a:p>
                    <a:p>
                      <a:pPr marL="135255"/>
                      <a:r>
                        <a:rPr lang="pt-PT" sz="1200" dirty="0">
                          <a:effectLst/>
                        </a:rPr>
                        <a:t>MUNICÍPIOS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r>
                        <a:rPr lang="pt-PT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</a:endParaRPr>
                    </a:p>
                    <a:p>
                      <a:r>
                        <a:rPr lang="pt-PT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</a:endParaRPr>
                    </a:p>
                    <a:p>
                      <a:pPr>
                        <a:spcBef>
                          <a:spcPts val="5"/>
                        </a:spcBef>
                      </a:pPr>
                      <a:r>
                        <a:rPr lang="pt-PT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</a:endParaRPr>
                    </a:p>
                    <a:p>
                      <a:pPr marL="98425"/>
                      <a:r>
                        <a:rPr lang="pt-PT" sz="1200" dirty="0">
                          <a:effectLst/>
                        </a:rPr>
                        <a:t>CASAS</a:t>
                      </a:r>
                      <a:r>
                        <a:rPr lang="pt-PT" sz="1200" spc="-5" dirty="0">
                          <a:effectLst/>
                        </a:rPr>
                        <a:t> </a:t>
                      </a:r>
                      <a:r>
                        <a:rPr lang="pt-PT" sz="1200" dirty="0">
                          <a:effectLst/>
                        </a:rPr>
                        <a:t>DE APOIO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</a:pPr>
                      <a:r>
                        <a:rPr lang="pt-PT" sz="1200">
                          <a:effectLst/>
                        </a:rPr>
                        <a:t> </a:t>
                      </a:r>
                      <a:endParaRPr lang="pt-BR" sz="1200">
                        <a:effectLst/>
                      </a:endParaRPr>
                    </a:p>
                    <a:p>
                      <a:pPr marL="384810"/>
                      <a:r>
                        <a:rPr lang="pt-PT" sz="1200">
                          <a:effectLst/>
                        </a:rPr>
                        <a:t>ADULTO I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</a:pPr>
                      <a:r>
                        <a:rPr lang="pt-PT" sz="1200">
                          <a:effectLst/>
                        </a:rPr>
                        <a:t> </a:t>
                      </a:r>
                      <a:endParaRPr lang="pt-BR" sz="1200">
                        <a:effectLst/>
                      </a:endParaRPr>
                    </a:p>
                    <a:p>
                      <a:pPr marL="410210"/>
                      <a:r>
                        <a:rPr lang="pt-PT" sz="1200">
                          <a:effectLst/>
                        </a:rPr>
                        <a:t>ADULTO</a:t>
                      </a:r>
                      <a:r>
                        <a:rPr lang="pt-PT" sz="1200" spc="-5">
                          <a:effectLst/>
                        </a:rPr>
                        <a:t> </a:t>
                      </a:r>
                      <a:r>
                        <a:rPr lang="pt-PT" sz="1200">
                          <a:effectLst/>
                        </a:rPr>
                        <a:t>II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</a:pPr>
                      <a:r>
                        <a:rPr lang="pt-PT" sz="1200">
                          <a:effectLst/>
                        </a:rPr>
                        <a:t> </a:t>
                      </a:r>
                      <a:endParaRPr lang="pt-BR" sz="1200">
                        <a:effectLst/>
                      </a:endParaRPr>
                    </a:p>
                    <a:p>
                      <a:pPr marL="376555"/>
                      <a:r>
                        <a:rPr lang="pt-PT" sz="1200">
                          <a:effectLst/>
                        </a:rPr>
                        <a:t>CRIANÇA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marR="60325" indent="-36830">
                        <a:spcBef>
                          <a:spcPts val="630"/>
                        </a:spcBef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INVESTIMEN</a:t>
                      </a:r>
                      <a:r>
                        <a:rPr lang="pt-PT" sz="1200" spc="-185">
                          <a:effectLst/>
                        </a:rPr>
                        <a:t> </a:t>
                      </a:r>
                      <a:r>
                        <a:rPr lang="pt-PT" sz="1200">
                          <a:effectLst/>
                        </a:rPr>
                        <a:t>TOS</a:t>
                      </a:r>
                      <a:r>
                        <a:rPr lang="pt-PT" sz="1200" spc="-10">
                          <a:effectLst/>
                        </a:rPr>
                        <a:t> </a:t>
                      </a:r>
                      <a:r>
                        <a:rPr lang="pt-PT" sz="1200">
                          <a:effectLst/>
                        </a:rPr>
                        <a:t>TOTAL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76772563"/>
                  </a:ext>
                </a:extLst>
              </a:tr>
              <a:tr h="65505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</a:endParaRPr>
                    </a:p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</a:endParaRPr>
                    </a:p>
                    <a:p>
                      <a:pPr marL="142875" algn="ctr"/>
                      <a:r>
                        <a:rPr lang="pt-PT" sz="1500" b="1" dirty="0">
                          <a:effectLst/>
                        </a:rPr>
                        <a:t>NA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 marR="62230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pt-PT" sz="1500" b="1" dirty="0">
                          <a:effectLst/>
                        </a:rPr>
                        <a:t>Valor Anual</a:t>
                      </a:r>
                      <a:r>
                        <a:rPr lang="pt-PT" sz="1500" b="1" spc="5" dirty="0">
                          <a:effectLst/>
                        </a:rPr>
                        <a:t> </a:t>
                      </a:r>
                      <a:r>
                        <a:rPr lang="pt-PT" sz="1500" b="1" dirty="0">
                          <a:effectLst/>
                        </a:rPr>
                        <a:t>RFI</a:t>
                      </a:r>
                      <a:r>
                        <a:rPr lang="pt-PT" sz="1500" b="1" spc="5" dirty="0">
                          <a:effectLst/>
                        </a:rPr>
                        <a:t> </a:t>
                      </a:r>
                      <a:r>
                        <a:rPr lang="pt-PT" sz="1500" b="1" dirty="0">
                          <a:effectLst/>
                          <a:highlight>
                            <a:srgbClr val="FFFF00"/>
                          </a:highlight>
                        </a:rPr>
                        <a:t>(NA*12*700,00</a:t>
                      </a:r>
                      <a:r>
                        <a:rPr lang="pt-PT" sz="1500" b="1" dirty="0">
                          <a:effectLst/>
                        </a:rPr>
                        <a:t>)</a:t>
                      </a:r>
                      <a:endParaRPr lang="pt-BR" sz="1500" b="1" dirty="0">
                        <a:effectLst/>
                      </a:endParaRPr>
                    </a:p>
                    <a:p>
                      <a:pPr marL="71120" marR="62230" algn="ctr">
                        <a:spcAft>
                          <a:spcPts val="0"/>
                        </a:spcAft>
                      </a:pP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</a:endParaRPr>
                    </a:p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</a:endParaRPr>
                    </a:p>
                    <a:p>
                      <a:pPr marL="146685" marR="140335" algn="ctr">
                        <a:spcAft>
                          <a:spcPts val="0"/>
                        </a:spcAft>
                      </a:pPr>
                      <a:r>
                        <a:rPr lang="pt-PT" sz="1500" b="1" dirty="0">
                          <a:effectLst/>
                        </a:rPr>
                        <a:t>NA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"/>
                        </a:spcBef>
                      </a:pPr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</a:endParaRPr>
                    </a:p>
                    <a:p>
                      <a:pPr marL="68580" marR="62865" indent="-63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t-PT" sz="1500" b="1" dirty="0">
                          <a:effectLst/>
                        </a:rPr>
                        <a:t>Valor Anual RFI</a:t>
                      </a:r>
                      <a:r>
                        <a:rPr lang="pt-PT" sz="1500" b="1" spc="-185" dirty="0">
                          <a:effectLst/>
                        </a:rPr>
                        <a:t> </a:t>
                      </a:r>
                      <a:r>
                        <a:rPr lang="pt-PT" sz="1500" b="1" dirty="0">
                          <a:effectLst/>
                        </a:rPr>
                        <a:t>(</a:t>
                      </a:r>
                      <a:r>
                        <a:rPr lang="pt-PT" sz="1500" b="1" dirty="0">
                          <a:effectLst/>
                          <a:highlight>
                            <a:srgbClr val="FFFF00"/>
                          </a:highlight>
                        </a:rPr>
                        <a:t>NA*12*1000,00)</a:t>
                      </a:r>
                      <a:endParaRPr lang="pt-BR" sz="1500" b="1" dirty="0">
                        <a:effectLst/>
                        <a:highlight>
                          <a:srgbClr val="FFFF00"/>
                        </a:highlight>
                      </a:endParaRPr>
                    </a:p>
                    <a:p>
                      <a:pPr marL="163195" marR="16002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pt-BR" sz="1500" b="1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</a:endParaRPr>
                    </a:p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</a:endParaRPr>
                    </a:p>
                    <a:p>
                      <a:pPr marL="106680" algn="ctr"/>
                      <a:r>
                        <a:rPr lang="pt-PT" sz="1500" b="1">
                          <a:effectLst/>
                        </a:rPr>
                        <a:t>NA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265" marR="81280" algn="ctr"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pt-PT" sz="1500" b="1" dirty="0">
                          <a:effectLst/>
                        </a:rPr>
                        <a:t>Valor Anual</a:t>
                      </a:r>
                      <a:r>
                        <a:rPr lang="pt-PT" sz="1500" b="1" spc="5" dirty="0">
                          <a:effectLst/>
                        </a:rPr>
                        <a:t> </a:t>
                      </a:r>
                      <a:r>
                        <a:rPr lang="pt-PT" sz="1500" b="1" dirty="0">
                          <a:effectLst/>
                        </a:rPr>
                        <a:t>RFI</a:t>
                      </a:r>
                      <a:r>
                        <a:rPr lang="pt-PT" sz="1500" b="1" spc="5" dirty="0">
                          <a:effectLst/>
                        </a:rPr>
                        <a:t> </a:t>
                      </a:r>
                      <a:r>
                        <a:rPr lang="pt-PT" sz="1500" b="1" dirty="0">
                          <a:effectLst/>
                          <a:highlight>
                            <a:srgbClr val="FFFF00"/>
                          </a:highlight>
                        </a:rPr>
                        <a:t>(NA</a:t>
                      </a:r>
                      <a:r>
                        <a:rPr lang="pt-PT" sz="1500" b="1">
                          <a:effectLst/>
                          <a:highlight>
                            <a:srgbClr val="FFFF00"/>
                          </a:highlight>
                        </a:rPr>
                        <a:t>*12*70</a:t>
                      </a:r>
                      <a:endParaRPr lang="pt-BR" sz="1500" b="1" dirty="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"/>
                        </a:spcBef>
                      </a:pPr>
                      <a:r>
                        <a:rPr lang="pt-PT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</a:endParaRPr>
                    </a:p>
                    <a:p>
                      <a:pPr marL="101600" marR="97790" indent="63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RFI</a:t>
                      </a:r>
                      <a:r>
                        <a:rPr lang="pt-PT" sz="1200" spc="5" dirty="0">
                          <a:effectLst/>
                        </a:rPr>
                        <a:t> </a:t>
                      </a:r>
                      <a:r>
                        <a:rPr lang="pt-PT" sz="1200" dirty="0">
                          <a:effectLst/>
                        </a:rPr>
                        <a:t>(I+II+CRIAN</a:t>
                      </a:r>
                      <a:r>
                        <a:rPr lang="pt-PT" sz="1200" spc="-185" dirty="0">
                          <a:effectLst/>
                        </a:rPr>
                        <a:t> </a:t>
                      </a:r>
                      <a:r>
                        <a:rPr lang="pt-PT" sz="1200" dirty="0">
                          <a:effectLst/>
                        </a:rPr>
                        <a:t>ÇA)</a:t>
                      </a:r>
                      <a:r>
                        <a:rPr lang="pt-PT" sz="1200" spc="-5" dirty="0">
                          <a:effectLst/>
                        </a:rPr>
                        <a:t> </a:t>
                      </a:r>
                      <a:r>
                        <a:rPr lang="pt-PT" sz="1200" dirty="0">
                          <a:effectLst/>
                        </a:rPr>
                        <a:t>R$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635078194"/>
                  </a:ext>
                </a:extLst>
              </a:tr>
              <a:tr h="217883">
                <a:tc>
                  <a:txBody>
                    <a:bodyPr/>
                    <a:lstStyle/>
                    <a:p>
                      <a:pPr marL="76835" marR="71755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AMERICANA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marR="60325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AEPHIVA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9865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4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7170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33.600,00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140335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500" b="1" dirty="0">
                          <a:effectLst/>
                        </a:rPr>
                        <a:t>10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8915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500" b="1" dirty="0">
                          <a:effectLst/>
                        </a:rPr>
                        <a:t>120.000,00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9545" algn="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500" dirty="0">
                          <a:effectLst/>
                        </a:rPr>
                        <a:t>153.600,00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53729653"/>
                  </a:ext>
                </a:extLst>
              </a:tr>
              <a:tr h="468098">
                <a:tc>
                  <a:txBody>
                    <a:bodyPr/>
                    <a:lstStyle/>
                    <a:p>
                      <a:pPr marL="76835" marR="70485" algn="ctr">
                        <a:spcBef>
                          <a:spcPts val="440"/>
                        </a:spcBef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CAMPINAS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7025" marR="188595" indent="-12065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effectLst/>
                      </a:endParaRPr>
                    </a:p>
                    <a:p>
                      <a:pPr marL="327025" marR="188595" indent="-12065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Serv. de A. aos</a:t>
                      </a:r>
                      <a:r>
                        <a:rPr lang="pt-PT" sz="1400" b="1" spc="-185" dirty="0">
                          <a:effectLst/>
                        </a:rPr>
                        <a:t> </a:t>
                      </a:r>
                      <a:r>
                        <a:rPr lang="pt-PT" sz="1400" b="1" dirty="0">
                          <a:effectLst/>
                        </a:rPr>
                        <a:t>enfermos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3830" algn="ctr">
                        <a:spcBef>
                          <a:spcPts val="440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35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1135" algn="ctr">
                        <a:spcBef>
                          <a:spcPts val="440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294.000,00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9545" algn="r">
                        <a:spcBef>
                          <a:spcPts val="440"/>
                        </a:spcBef>
                        <a:spcAft>
                          <a:spcPts val="0"/>
                        </a:spcAft>
                      </a:pPr>
                      <a:r>
                        <a:rPr lang="pt-PT" sz="1500" dirty="0">
                          <a:effectLst/>
                        </a:rPr>
                        <a:t>294.000,00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07364886"/>
                  </a:ext>
                </a:extLst>
              </a:tr>
              <a:tr h="277359">
                <a:tc>
                  <a:txBody>
                    <a:bodyPr/>
                    <a:lstStyle/>
                    <a:p>
                      <a:pPr marL="76835" marR="71755" algn="ct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CARAPICUÍBA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60960" algn="ctr">
                        <a:lnSpc>
                          <a:spcPts val="905"/>
                        </a:lnSpc>
                        <a:spcAft>
                          <a:spcPts val="0"/>
                        </a:spcAft>
                      </a:pPr>
                      <a:endParaRPr lang="pt-BR" sz="1400" b="1" dirty="0">
                        <a:effectLst/>
                      </a:endParaRPr>
                    </a:p>
                    <a:p>
                      <a:pPr marL="69850" marR="60325" algn="ctr">
                        <a:lnSpc>
                          <a:spcPts val="8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HIVIDA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3830" algn="ct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pt-PT" sz="1500" b="1" dirty="0">
                          <a:effectLst/>
                        </a:rPr>
                        <a:t>10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7170" algn="ct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pt-PT" sz="1500" b="1" dirty="0">
                          <a:effectLst/>
                        </a:rPr>
                        <a:t>84.000,00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140335" algn="ct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pt-PT" sz="1500" b="1" dirty="0">
                          <a:effectLst/>
                          <a:highlight>
                            <a:srgbClr val="00FF00"/>
                          </a:highlight>
                        </a:rPr>
                        <a:t>45</a:t>
                      </a:r>
                      <a:endParaRPr lang="pt-BR" sz="1500" b="1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8915" algn="ct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pt-PT" sz="1500" b="1" dirty="0">
                          <a:effectLst/>
                        </a:rPr>
                        <a:t>540.000,00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9545" algn="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pt-PT" sz="1500" dirty="0">
                          <a:effectLst/>
                        </a:rPr>
                        <a:t>624.000,00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7726101"/>
                  </a:ext>
                </a:extLst>
              </a:tr>
              <a:tr h="286414">
                <a:tc>
                  <a:txBody>
                    <a:bodyPr/>
                    <a:lstStyle/>
                    <a:p>
                      <a:pPr marL="346710" marR="80645" indent="-248920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GUARATINGU</a:t>
                      </a:r>
                      <a:r>
                        <a:rPr lang="pt-PT" sz="1200" spc="-185" dirty="0">
                          <a:effectLst/>
                        </a:rPr>
                        <a:t> </a:t>
                      </a:r>
                      <a:r>
                        <a:rPr lang="pt-PT" sz="1200" dirty="0">
                          <a:effectLst/>
                        </a:rPr>
                        <a:t>ETÁ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marR="60960" algn="ctr">
                        <a:spcBef>
                          <a:spcPts val="440"/>
                        </a:spcBef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Casa</a:t>
                      </a:r>
                      <a:r>
                        <a:rPr lang="pt-PT" sz="1400" b="1" spc="-15" dirty="0">
                          <a:effectLst/>
                        </a:rPr>
                        <a:t> </a:t>
                      </a:r>
                      <a:r>
                        <a:rPr lang="pt-PT" sz="1400" b="1" dirty="0">
                          <a:effectLst/>
                        </a:rPr>
                        <a:t>Sol Nascente</a:t>
                      </a:r>
                      <a:r>
                        <a:rPr lang="pt-PT" sz="1400" b="1" spc="-10" dirty="0">
                          <a:effectLst/>
                        </a:rPr>
                        <a:t> </a:t>
                      </a:r>
                      <a:r>
                        <a:rPr lang="pt-PT" sz="1400" b="1" dirty="0">
                          <a:effectLst/>
                        </a:rPr>
                        <a:t>II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140335" algn="ctr">
                        <a:spcBef>
                          <a:spcPts val="440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18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8915" algn="ctr">
                        <a:spcBef>
                          <a:spcPts val="440"/>
                        </a:spcBef>
                        <a:spcAft>
                          <a:spcPts val="0"/>
                        </a:spcAft>
                      </a:pPr>
                      <a:r>
                        <a:rPr lang="pt-PT" sz="1500" b="1" dirty="0">
                          <a:effectLst/>
                        </a:rPr>
                        <a:t>216.000,00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9545" algn="r">
                        <a:spcBef>
                          <a:spcPts val="440"/>
                        </a:spcBef>
                        <a:spcAft>
                          <a:spcPts val="0"/>
                        </a:spcAft>
                      </a:pPr>
                      <a:r>
                        <a:rPr lang="pt-PT" sz="1500">
                          <a:effectLst/>
                        </a:rPr>
                        <a:t>216.000,00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65982935"/>
                  </a:ext>
                </a:extLst>
              </a:tr>
              <a:tr h="216482">
                <a:tc>
                  <a:txBody>
                    <a:bodyPr/>
                    <a:lstStyle/>
                    <a:p>
                      <a:pPr marL="76835" marR="6921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MOGI</a:t>
                      </a:r>
                      <a:r>
                        <a:rPr lang="pt-PT" sz="1200" spc="-10" dirty="0">
                          <a:effectLst/>
                        </a:rPr>
                        <a:t> </a:t>
                      </a:r>
                      <a:r>
                        <a:rPr lang="pt-PT" sz="1200" dirty="0">
                          <a:effectLst/>
                        </a:rPr>
                        <a:t>MIRIM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marR="5969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Ass. Resgate</a:t>
                      </a:r>
                      <a:r>
                        <a:rPr lang="pt-PT" sz="1400" b="1" spc="-10" dirty="0">
                          <a:effectLst/>
                        </a:rPr>
                        <a:t> </a:t>
                      </a:r>
                      <a:r>
                        <a:rPr lang="pt-PT" sz="1400" b="1" dirty="0">
                          <a:effectLst/>
                        </a:rPr>
                        <a:t>a</a:t>
                      </a:r>
                      <a:r>
                        <a:rPr lang="pt-PT" sz="1400" b="1" spc="-10" dirty="0">
                          <a:effectLst/>
                        </a:rPr>
                        <a:t> </a:t>
                      </a:r>
                      <a:r>
                        <a:rPr lang="pt-PT" sz="1400" b="1" dirty="0">
                          <a:effectLst/>
                        </a:rPr>
                        <a:t>Vida.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383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12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113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100.800,00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9545" algn="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 dirty="0">
                          <a:effectLst/>
                        </a:rPr>
                        <a:t>100.800,00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45642780"/>
                  </a:ext>
                </a:extLst>
              </a:tr>
              <a:tr h="217883">
                <a:tc>
                  <a:txBody>
                    <a:bodyPr/>
                    <a:lstStyle/>
                    <a:p>
                      <a:pPr marL="76200" marR="71755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OSASCO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60960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Ass. Lar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3830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30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1135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252.000,00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9545" algn="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500">
                          <a:effectLst/>
                        </a:rPr>
                        <a:t>252.000,00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62184772"/>
                  </a:ext>
                </a:extLst>
              </a:tr>
              <a:tr h="216482">
                <a:tc>
                  <a:txBody>
                    <a:bodyPr/>
                    <a:lstStyle/>
                    <a:p>
                      <a:pPr marL="76200" marR="7175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OSASCO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" marR="6096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GOAS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383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35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113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294.000,00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9545" algn="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>
                          <a:effectLst/>
                        </a:rPr>
                        <a:t>294.000,00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59748004"/>
                  </a:ext>
                </a:extLst>
              </a:tr>
              <a:tr h="560510">
                <a:tc>
                  <a:txBody>
                    <a:bodyPr/>
                    <a:lstStyle/>
                    <a:p>
                      <a:pPr>
                        <a:spcBef>
                          <a:spcPts val="40"/>
                        </a:spcBef>
                      </a:pPr>
                      <a:r>
                        <a:rPr lang="pt-PT" sz="1200">
                          <a:effectLst/>
                        </a:rPr>
                        <a:t> </a:t>
                      </a:r>
                      <a:endParaRPr lang="pt-BR" sz="1200">
                        <a:effectLst/>
                      </a:endParaRPr>
                    </a:p>
                    <a:p>
                      <a:pPr marL="76835" marR="71755" algn="ctr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PIRACICABA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050" marR="136525" indent="-1270" algn="ctr">
                        <a:spcAft>
                          <a:spcPts val="0"/>
                        </a:spcAft>
                      </a:pPr>
                      <a:endParaRPr lang="pt-PT" sz="1400" b="1" dirty="0">
                        <a:effectLst/>
                      </a:endParaRPr>
                    </a:p>
                    <a:p>
                      <a:pPr marL="146050" marR="136525" indent="-1270" algn="ctr"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CAPHIV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</a:pPr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</a:endParaRPr>
                    </a:p>
                    <a:p>
                      <a:pPr marL="145415" marR="140335" algn="ctr">
                        <a:spcAft>
                          <a:spcPts val="0"/>
                        </a:spcAft>
                      </a:pPr>
                      <a:r>
                        <a:rPr lang="pt-PT" sz="1500" b="1" dirty="0">
                          <a:effectLst/>
                          <a:highlight>
                            <a:srgbClr val="00FF00"/>
                          </a:highlight>
                        </a:rPr>
                        <a:t>25</a:t>
                      </a:r>
                      <a:endParaRPr lang="pt-BR" sz="1500" b="1" dirty="0">
                        <a:effectLst/>
                        <a:highlight>
                          <a:srgbClr val="00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"/>
                        </a:spcBef>
                      </a:pPr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</a:endParaRPr>
                    </a:p>
                    <a:p>
                      <a:pPr marR="208915" algn="ctr"/>
                      <a:r>
                        <a:rPr lang="pt-PT" sz="1500" b="1" dirty="0">
                          <a:effectLst/>
                        </a:rPr>
                        <a:t>300.000,00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"/>
                        </a:spcBef>
                      </a:pPr>
                      <a:r>
                        <a:rPr lang="pt-PT" sz="1500" dirty="0">
                          <a:effectLst/>
                        </a:rPr>
                        <a:t> </a:t>
                      </a:r>
                      <a:endParaRPr lang="pt-BR" sz="1500" dirty="0">
                        <a:effectLst/>
                      </a:endParaRPr>
                    </a:p>
                    <a:p>
                      <a:pPr marR="169545" algn="r"/>
                      <a:r>
                        <a:rPr lang="pt-PT" sz="1500" dirty="0">
                          <a:effectLst/>
                        </a:rPr>
                        <a:t>300.000,00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07242008"/>
                  </a:ext>
                </a:extLst>
              </a:tr>
              <a:tr h="216482">
                <a:tc>
                  <a:txBody>
                    <a:bodyPr/>
                    <a:lstStyle/>
                    <a:p>
                      <a:pPr marL="76835" marR="7048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SANTOS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6096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SECASA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14033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15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891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180.000,00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9545" algn="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>
                          <a:effectLst/>
                        </a:rPr>
                        <a:t>180.000,00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13979323"/>
                  </a:ext>
                </a:extLst>
              </a:tr>
              <a:tr h="277359">
                <a:tc>
                  <a:txBody>
                    <a:bodyPr/>
                    <a:lstStyle/>
                    <a:p>
                      <a:pPr marL="76835" marR="70485" algn="ctr">
                        <a:lnSpc>
                          <a:spcPts val="905"/>
                        </a:lnSpc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SÃO</a:t>
                      </a:r>
                      <a:endParaRPr lang="pt-BR" sz="1200">
                        <a:effectLst/>
                      </a:endParaRPr>
                    </a:p>
                    <a:p>
                      <a:pPr marL="76200" marR="71755" algn="ctr">
                        <a:lnSpc>
                          <a:spcPts val="84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BERNARDO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marR="59055" algn="ct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Bezerra</a:t>
                      </a:r>
                      <a:r>
                        <a:rPr lang="pt-PT" sz="1400" b="1" spc="-15" dirty="0">
                          <a:effectLst/>
                        </a:rPr>
                        <a:t> </a:t>
                      </a:r>
                      <a:r>
                        <a:rPr lang="pt-PT" sz="1400" b="1" dirty="0">
                          <a:effectLst/>
                        </a:rPr>
                        <a:t>de</a:t>
                      </a:r>
                      <a:r>
                        <a:rPr lang="pt-PT" sz="1400" b="1" spc="-5" dirty="0">
                          <a:effectLst/>
                        </a:rPr>
                        <a:t> </a:t>
                      </a:r>
                      <a:r>
                        <a:rPr lang="pt-PT" sz="1400" b="1" dirty="0">
                          <a:effectLst/>
                        </a:rPr>
                        <a:t>Menezes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140335" algn="ct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32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8915" algn="ct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384.000,00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9545" algn="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pt-PT" sz="1500" dirty="0">
                          <a:effectLst/>
                        </a:rPr>
                        <a:t>384.000,00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13752540"/>
                  </a:ext>
                </a:extLst>
              </a:tr>
              <a:tr h="216482">
                <a:tc>
                  <a:txBody>
                    <a:bodyPr/>
                    <a:lstStyle/>
                    <a:p>
                      <a:pPr marL="76835" marR="6921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SÃO</a:t>
                      </a:r>
                      <a:r>
                        <a:rPr lang="pt-PT" sz="1200" spc="-5">
                          <a:effectLst/>
                        </a:rPr>
                        <a:t> </a:t>
                      </a:r>
                      <a:r>
                        <a:rPr lang="pt-PT" sz="1200">
                          <a:effectLst/>
                        </a:rPr>
                        <a:t>PAULO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6096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ALV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14033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42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0891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504.000,00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9545" algn="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>
                          <a:effectLst/>
                        </a:rPr>
                        <a:t>504.000,00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02867720"/>
                  </a:ext>
                </a:extLst>
              </a:tr>
              <a:tr h="216482">
                <a:tc>
                  <a:txBody>
                    <a:bodyPr/>
                    <a:lstStyle/>
                    <a:p>
                      <a:pPr marL="76835" marR="6921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SÃO</a:t>
                      </a:r>
                      <a:r>
                        <a:rPr lang="pt-PT" sz="1200" spc="-5">
                          <a:effectLst/>
                        </a:rPr>
                        <a:t> </a:t>
                      </a:r>
                      <a:r>
                        <a:rPr lang="pt-PT" sz="1200">
                          <a:effectLst/>
                        </a:rPr>
                        <a:t>PAULO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6096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Ass.</a:t>
                      </a:r>
                      <a:r>
                        <a:rPr lang="pt-PT" sz="1400" b="1" spc="-15" dirty="0">
                          <a:effectLst/>
                        </a:rPr>
                        <a:t> </a:t>
                      </a:r>
                      <a:r>
                        <a:rPr lang="pt-PT" sz="1400" b="1" dirty="0">
                          <a:effectLst/>
                        </a:rPr>
                        <a:t>Resplendor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383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12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113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100.800,00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9545" algn="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 dirty="0">
                          <a:effectLst/>
                        </a:rPr>
                        <a:t>100.800,00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35701246"/>
                  </a:ext>
                </a:extLst>
              </a:tr>
              <a:tr h="217883">
                <a:tc>
                  <a:txBody>
                    <a:bodyPr/>
                    <a:lstStyle/>
                    <a:p>
                      <a:pPr marL="76835" marR="69215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SÃO</a:t>
                      </a:r>
                      <a:r>
                        <a:rPr lang="pt-PT" sz="1200" spc="-5">
                          <a:effectLst/>
                        </a:rPr>
                        <a:t> </a:t>
                      </a:r>
                      <a:r>
                        <a:rPr lang="pt-PT" sz="1200">
                          <a:effectLst/>
                        </a:rPr>
                        <a:t>PAULO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215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Ass.</a:t>
                      </a:r>
                      <a:r>
                        <a:rPr lang="pt-PT" sz="1400" b="1" spc="-5" dirty="0">
                          <a:effectLst/>
                        </a:rPr>
                        <a:t> </a:t>
                      </a:r>
                      <a:r>
                        <a:rPr lang="pt-PT" sz="1400" b="1" dirty="0">
                          <a:effectLst/>
                        </a:rPr>
                        <a:t>Amigos</a:t>
                      </a:r>
                      <a:r>
                        <a:rPr lang="pt-PT" sz="1400" b="1" spc="-10" dirty="0">
                          <a:effectLst/>
                        </a:rPr>
                        <a:t> </a:t>
                      </a:r>
                      <a:r>
                        <a:rPr lang="pt-PT" sz="1400" b="1" dirty="0">
                          <a:effectLst/>
                        </a:rPr>
                        <a:t>da Vida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3670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8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 marR="81280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500" b="1" dirty="0">
                          <a:effectLst/>
                        </a:rPr>
                        <a:t>67.200,00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3190" marR="118745" algn="ctr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pt-PT" sz="1500" dirty="0">
                          <a:effectLst/>
                        </a:rPr>
                        <a:t>67.200,00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776418748"/>
                  </a:ext>
                </a:extLst>
              </a:tr>
              <a:tr h="286414">
                <a:tc>
                  <a:txBody>
                    <a:bodyPr/>
                    <a:lstStyle/>
                    <a:p>
                      <a:pPr marL="76835" marR="69215" algn="ctr">
                        <a:spcBef>
                          <a:spcPts val="440"/>
                        </a:spcBef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SÃO</a:t>
                      </a:r>
                      <a:r>
                        <a:rPr lang="pt-PT" sz="1200" spc="-5">
                          <a:effectLst/>
                        </a:rPr>
                        <a:t> </a:t>
                      </a:r>
                      <a:r>
                        <a:rPr lang="pt-PT" sz="1200">
                          <a:effectLst/>
                        </a:rPr>
                        <a:t>PAULO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6715" marR="159385" indent="-21971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endParaRPr lang="pt-PT" sz="1400" b="1" spc="-5" dirty="0">
                        <a:effectLst/>
                      </a:endParaRPr>
                    </a:p>
                    <a:p>
                      <a:pPr marL="386715" marR="159385" indent="-219710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pt-PT" sz="1400" b="1" spc="-5" dirty="0">
                          <a:effectLst/>
                        </a:rPr>
                        <a:t>Bom Parto-Casa Vida - 1 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3670" algn="ctr">
                        <a:spcBef>
                          <a:spcPts val="440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8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090" marR="81280" algn="ctr">
                        <a:spcBef>
                          <a:spcPts val="440"/>
                        </a:spcBef>
                        <a:spcAft>
                          <a:spcPts val="0"/>
                        </a:spcAft>
                      </a:pPr>
                      <a:r>
                        <a:rPr lang="pt-PT" sz="1500" b="1" dirty="0">
                          <a:effectLst/>
                        </a:rPr>
                        <a:t>67.200,00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3190" marR="118745" algn="ctr">
                        <a:spcBef>
                          <a:spcPts val="440"/>
                        </a:spcBef>
                        <a:spcAft>
                          <a:spcPts val="0"/>
                        </a:spcAft>
                      </a:pPr>
                      <a:r>
                        <a:rPr lang="pt-PT" sz="1500" dirty="0">
                          <a:effectLst/>
                        </a:rPr>
                        <a:t>67.200,00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46104889"/>
                  </a:ext>
                </a:extLst>
              </a:tr>
              <a:tr h="277359">
                <a:tc>
                  <a:txBody>
                    <a:bodyPr/>
                    <a:lstStyle/>
                    <a:p>
                      <a:pPr marL="76835" marR="69215" algn="ct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SÃO</a:t>
                      </a:r>
                      <a:r>
                        <a:rPr lang="pt-PT" sz="1200" spc="-5">
                          <a:effectLst/>
                        </a:rPr>
                        <a:t> </a:t>
                      </a:r>
                      <a:r>
                        <a:rPr lang="pt-PT" sz="1200">
                          <a:effectLst/>
                        </a:rPr>
                        <a:t>PAULO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60960" algn="ctr">
                        <a:lnSpc>
                          <a:spcPts val="905"/>
                        </a:lnSpc>
                        <a:spcAft>
                          <a:spcPts val="0"/>
                        </a:spcAft>
                      </a:pPr>
                      <a:endParaRPr lang="pt-PT" sz="1400" b="1" dirty="0">
                        <a:effectLst/>
                      </a:endParaRPr>
                    </a:p>
                    <a:p>
                      <a:pPr marL="69215" marR="60960" algn="ctr">
                        <a:lnSpc>
                          <a:spcPts val="905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Vila Vitória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8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120" marR="62230" algn="ct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67.200,00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3190" marR="118745" algn="ctr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pt-PT" sz="1500">
                          <a:effectLst/>
                        </a:rPr>
                        <a:t>67.200,00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14621595"/>
                  </a:ext>
                </a:extLst>
              </a:tr>
              <a:tr h="216482">
                <a:tc>
                  <a:txBody>
                    <a:bodyPr/>
                    <a:lstStyle/>
                    <a:p>
                      <a:pPr marL="76835" marR="7048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LAGOINHA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Casa</a:t>
                      </a:r>
                      <a:r>
                        <a:rPr lang="pt-PT" sz="1400" b="1" spc="-15" dirty="0">
                          <a:effectLst/>
                        </a:rPr>
                        <a:t> </a:t>
                      </a:r>
                      <a:r>
                        <a:rPr lang="pt-PT" sz="1400" b="1" dirty="0">
                          <a:effectLst/>
                        </a:rPr>
                        <a:t>Sol Nascente</a:t>
                      </a:r>
                      <a:r>
                        <a:rPr lang="pt-PT" sz="1400" b="1" spc="-10" dirty="0">
                          <a:effectLst/>
                        </a:rPr>
                        <a:t> </a:t>
                      </a:r>
                      <a:r>
                        <a:rPr lang="pt-PT" sz="1400" b="1" dirty="0">
                          <a:effectLst/>
                        </a:rPr>
                        <a:t>II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140335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30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4465" marR="16002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 b="1">
                          <a:effectLst/>
                        </a:rPr>
                        <a:t>360.000,00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>
                          <a:effectLst/>
                        </a:rPr>
                        <a:t> </a:t>
                      </a:r>
                      <a:endParaRPr lang="pt-BR" sz="15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500" b="1" dirty="0">
                          <a:effectLst/>
                        </a:rPr>
                        <a:t> </a:t>
                      </a:r>
                      <a:endParaRPr lang="pt-BR" sz="15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3190" marR="120650" algn="ctr"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pt-PT" sz="1500" dirty="0">
                          <a:effectLst/>
                        </a:rPr>
                        <a:t>360.000,00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63885668"/>
                  </a:ext>
                </a:extLst>
              </a:tr>
              <a:tr h="479904"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</a:pPr>
                      <a:r>
                        <a:rPr lang="pt-PT" sz="1200">
                          <a:effectLst/>
                        </a:rPr>
                        <a:t> </a:t>
                      </a:r>
                      <a:endParaRPr lang="pt-BR" sz="1200">
                        <a:effectLst/>
                      </a:endParaRPr>
                    </a:p>
                    <a:p>
                      <a:pPr marL="76835" marR="69850" algn="ctr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TOTAL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pt-PT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5"/>
                        </a:spcBef>
                      </a:pPr>
                      <a:r>
                        <a:rPr lang="pt-PT" sz="1500">
                          <a:effectLst/>
                        </a:rPr>
                        <a:t> </a:t>
                      </a:r>
                      <a:endParaRPr lang="pt-BR" sz="1500">
                        <a:effectLst/>
                      </a:endParaRPr>
                    </a:p>
                    <a:p>
                      <a:pPr marL="127635" marR="121285" algn="ctr">
                        <a:spcAft>
                          <a:spcPts val="0"/>
                        </a:spcAft>
                      </a:pPr>
                      <a:r>
                        <a:rPr lang="pt-PT" sz="1500">
                          <a:effectLst/>
                        </a:rPr>
                        <a:t>146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5"/>
                        </a:spcBef>
                      </a:pPr>
                      <a:r>
                        <a:rPr lang="pt-PT" sz="1500">
                          <a:effectLst/>
                        </a:rPr>
                        <a:t> </a:t>
                      </a:r>
                      <a:endParaRPr lang="pt-BR" sz="1500">
                        <a:effectLst/>
                      </a:endParaRPr>
                    </a:p>
                    <a:p>
                      <a:pPr marL="69215" marR="62230" algn="ctr">
                        <a:spcAft>
                          <a:spcPts val="0"/>
                        </a:spcAft>
                      </a:pPr>
                      <a:r>
                        <a:rPr lang="pt-PT" sz="1500">
                          <a:effectLst/>
                        </a:rPr>
                        <a:t>1.226.400,00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5"/>
                        </a:spcBef>
                      </a:pPr>
                      <a:r>
                        <a:rPr lang="pt-PT" sz="1500">
                          <a:effectLst/>
                        </a:rPr>
                        <a:t> </a:t>
                      </a:r>
                      <a:endParaRPr lang="pt-BR" sz="1500">
                        <a:effectLst/>
                      </a:endParaRPr>
                    </a:p>
                    <a:p>
                      <a:pPr marL="146685" marR="140335" algn="ctr">
                        <a:spcAft>
                          <a:spcPts val="0"/>
                        </a:spcAft>
                      </a:pPr>
                      <a:r>
                        <a:rPr lang="pt-PT" sz="1500">
                          <a:effectLst/>
                        </a:rPr>
                        <a:t>217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5"/>
                        </a:spcBef>
                      </a:pPr>
                      <a:r>
                        <a:rPr lang="pt-PT" sz="1500">
                          <a:effectLst/>
                        </a:rPr>
                        <a:t> </a:t>
                      </a:r>
                      <a:endParaRPr lang="pt-BR" sz="1500">
                        <a:effectLst/>
                      </a:endParaRPr>
                    </a:p>
                    <a:p>
                      <a:pPr marL="164465" marR="160020" algn="ctr">
                        <a:spcAft>
                          <a:spcPts val="0"/>
                        </a:spcAft>
                      </a:pPr>
                      <a:r>
                        <a:rPr lang="pt-PT" sz="1500">
                          <a:effectLst/>
                        </a:rPr>
                        <a:t>2.604.000,00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5"/>
                        </a:spcBef>
                      </a:pPr>
                      <a:r>
                        <a:rPr lang="pt-PT" sz="1500">
                          <a:effectLst/>
                        </a:rPr>
                        <a:t> </a:t>
                      </a:r>
                      <a:endParaRPr lang="pt-BR" sz="1500">
                        <a:effectLst/>
                      </a:endParaRPr>
                    </a:p>
                    <a:p>
                      <a:pPr marL="127635" algn="ctr"/>
                      <a:r>
                        <a:rPr lang="pt-PT" sz="1500">
                          <a:effectLst/>
                        </a:rPr>
                        <a:t>16</a:t>
                      </a:r>
                      <a:endParaRPr lang="pt-BR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5"/>
                        </a:spcBef>
                      </a:pPr>
                      <a:r>
                        <a:rPr lang="pt-PT" sz="1500" dirty="0">
                          <a:effectLst/>
                        </a:rPr>
                        <a:t> </a:t>
                      </a:r>
                      <a:endParaRPr lang="pt-BR" sz="1500" dirty="0">
                        <a:effectLst/>
                      </a:endParaRPr>
                    </a:p>
                    <a:p>
                      <a:pPr marL="86995" marR="81280" algn="ctr">
                        <a:spcAft>
                          <a:spcPts val="0"/>
                        </a:spcAft>
                      </a:pPr>
                      <a:r>
                        <a:rPr lang="pt-PT" sz="1500" dirty="0">
                          <a:effectLst/>
                        </a:rPr>
                        <a:t>134.400,00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</a:pPr>
                      <a:r>
                        <a:rPr lang="pt-PT" sz="1500" dirty="0">
                          <a:effectLst/>
                        </a:rPr>
                        <a:t> </a:t>
                      </a:r>
                      <a:endParaRPr lang="pt-BR" sz="1500" dirty="0">
                        <a:effectLst/>
                      </a:endParaRPr>
                    </a:p>
                    <a:p>
                      <a:pPr marL="123190" marR="120650" algn="ctr">
                        <a:spcAft>
                          <a:spcPts val="0"/>
                        </a:spcAft>
                      </a:pPr>
                      <a:r>
                        <a:rPr lang="pt-PT" sz="1500" dirty="0">
                          <a:effectLst/>
                        </a:rPr>
                        <a:t>3.964.800,00</a:t>
                      </a:r>
                      <a:endParaRPr lang="pt-BR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24546734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1B847D46-ABA3-5A0F-9DFD-0409B382BFCC}"/>
              </a:ext>
            </a:extLst>
          </p:cNvPr>
          <p:cNvSpPr txBox="1"/>
          <p:nvPr/>
        </p:nvSpPr>
        <p:spPr>
          <a:xfrm>
            <a:off x="377504" y="0"/>
            <a:ext cx="117194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2425" marR="260350" algn="ctr">
              <a:spcBef>
                <a:spcPts val="1155"/>
              </a:spcBef>
            </a:pPr>
            <a:r>
              <a:rPr lang="pt-PT" sz="1800" b="1" kern="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ANEXO</a:t>
            </a:r>
            <a:r>
              <a:rPr lang="pt-PT" sz="1800" b="1" kern="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pt-PT" sz="1800" b="1" kern="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II - </a:t>
            </a:r>
            <a:r>
              <a:rPr lang="pt-PT" sz="1800" b="1" dirty="0">
                <a:effectLst/>
                <a:latin typeface="Arial" panose="020B0604020202020204" pitchFamily="34" charset="0"/>
                <a:ea typeface="Arial MT"/>
                <a:cs typeface="Arial MT"/>
              </a:rPr>
              <a:t> </a:t>
            </a:r>
            <a:endParaRPr lang="pt-BR" sz="1800" dirty="0">
              <a:effectLst/>
              <a:latin typeface="Arial MT"/>
              <a:ea typeface="Arial MT"/>
              <a:cs typeface="Arial MT"/>
            </a:endParaRPr>
          </a:p>
          <a:p>
            <a:pPr marL="353695" marR="260350" algn="ctr">
              <a:spcBef>
                <a:spcPts val="5"/>
              </a:spcBef>
              <a:spcAft>
                <a:spcPts val="0"/>
              </a:spcAft>
            </a:pPr>
            <a:r>
              <a:rPr lang="pt-PT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RELAÇÃO</a:t>
            </a:r>
            <a:r>
              <a:rPr lang="pt-PT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pt-PT" sz="1800" b="1" spc="-1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CASAS</a:t>
            </a:r>
            <a:r>
              <a:rPr lang="pt-PT" sz="1800" b="1" spc="-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PT" sz="1800" b="1" spc="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APOIO</a:t>
            </a:r>
            <a:r>
              <a:rPr lang="pt-PT" sz="1800" b="1" spc="-1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pt-PT" sz="1800" b="1" spc="-2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PESSOAS</a:t>
            </a:r>
            <a:r>
              <a:rPr lang="pt-PT" sz="1800" b="1" spc="-15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VIVENDO</a:t>
            </a:r>
            <a:r>
              <a:rPr lang="pt-PT" sz="1800" b="1" spc="-3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pt-PT" sz="1800" b="1" spc="-2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HIV/Aids.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5653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461</Words>
  <Application>Microsoft Office PowerPoint</Application>
  <PresentationFormat>Widescreen</PresentationFormat>
  <Paragraphs>214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0" baseType="lpstr">
      <vt:lpstr>Arial</vt:lpstr>
      <vt:lpstr>Arial MT</vt:lpstr>
      <vt:lpstr>Calibri</vt:lpstr>
      <vt:lpstr>Calibri Light</vt:lpstr>
      <vt:lpstr>Gotham Book</vt:lpstr>
      <vt:lpstr>Times New Roman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Jean Carlos de Oliveira Dantas</dc:creator>
  <cp:lastModifiedBy>Jean Carlos de Oliveira Dantas</cp:lastModifiedBy>
  <cp:revision>12</cp:revision>
  <dcterms:created xsi:type="dcterms:W3CDTF">2022-06-06T18:05:44Z</dcterms:created>
  <dcterms:modified xsi:type="dcterms:W3CDTF">2022-06-06T18:24:52Z</dcterms:modified>
</cp:coreProperties>
</file>