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5" r:id="rId1"/>
  </p:sldMasterIdLst>
  <p:notesMasterIdLst>
    <p:notesMasterId r:id="rId73"/>
  </p:notesMasterIdLst>
  <p:sldIdLst>
    <p:sldId id="256" r:id="rId2"/>
    <p:sldId id="822" r:id="rId3"/>
    <p:sldId id="304" r:id="rId4"/>
    <p:sldId id="818" r:id="rId5"/>
    <p:sldId id="311" r:id="rId6"/>
    <p:sldId id="356" r:id="rId7"/>
    <p:sldId id="325" r:id="rId8"/>
    <p:sldId id="357" r:id="rId9"/>
    <p:sldId id="285" r:id="rId10"/>
    <p:sldId id="307" r:id="rId11"/>
    <p:sldId id="360" r:id="rId12"/>
    <p:sldId id="361" r:id="rId13"/>
    <p:sldId id="365" r:id="rId14"/>
    <p:sldId id="362" r:id="rId15"/>
    <p:sldId id="364" r:id="rId16"/>
    <p:sldId id="376" r:id="rId17"/>
    <p:sldId id="377" r:id="rId18"/>
    <p:sldId id="817" r:id="rId19"/>
    <p:sldId id="825" r:id="rId20"/>
    <p:sldId id="824" r:id="rId21"/>
    <p:sldId id="829" r:id="rId22"/>
    <p:sldId id="830" r:id="rId23"/>
    <p:sldId id="823" r:id="rId24"/>
    <p:sldId id="826" r:id="rId25"/>
    <p:sldId id="827" r:id="rId26"/>
    <p:sldId id="828" r:id="rId27"/>
    <p:sldId id="820" r:id="rId28"/>
    <p:sldId id="821" r:id="rId29"/>
    <p:sldId id="373" r:id="rId30"/>
    <p:sldId id="802" r:id="rId31"/>
    <p:sldId id="804" r:id="rId32"/>
    <p:sldId id="323" r:id="rId33"/>
    <p:sldId id="324" r:id="rId34"/>
    <p:sldId id="326" r:id="rId35"/>
    <p:sldId id="312" r:id="rId36"/>
    <p:sldId id="375" r:id="rId37"/>
    <p:sldId id="327" r:id="rId38"/>
    <p:sldId id="819" r:id="rId39"/>
    <p:sldId id="789" r:id="rId40"/>
    <p:sldId id="790" r:id="rId41"/>
    <p:sldId id="791" r:id="rId42"/>
    <p:sldId id="794" r:id="rId43"/>
    <p:sldId id="788" r:id="rId44"/>
    <p:sldId id="793" r:id="rId45"/>
    <p:sldId id="271" r:id="rId46"/>
    <p:sldId id="786" r:id="rId47"/>
    <p:sldId id="787" r:id="rId48"/>
    <p:sldId id="792" r:id="rId49"/>
    <p:sldId id="795" r:id="rId50"/>
    <p:sldId id="796" r:id="rId51"/>
    <p:sldId id="797" r:id="rId52"/>
    <p:sldId id="799" r:id="rId53"/>
    <p:sldId id="800" r:id="rId54"/>
    <p:sldId id="801" r:id="rId55"/>
    <p:sldId id="383" r:id="rId56"/>
    <p:sldId id="379" r:id="rId57"/>
    <p:sldId id="378" r:id="rId58"/>
    <p:sldId id="380" r:id="rId59"/>
    <p:sldId id="337" r:id="rId60"/>
    <p:sldId id="831" r:id="rId61"/>
    <p:sldId id="832" r:id="rId62"/>
    <p:sldId id="833" r:id="rId63"/>
    <p:sldId id="834" r:id="rId64"/>
    <p:sldId id="835" r:id="rId65"/>
    <p:sldId id="807" r:id="rId66"/>
    <p:sldId id="810" r:id="rId67"/>
    <p:sldId id="811" r:id="rId68"/>
    <p:sldId id="812" r:id="rId69"/>
    <p:sldId id="813" r:id="rId70"/>
    <p:sldId id="814" r:id="rId71"/>
    <p:sldId id="815" r:id="rId72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Estilo com Tema 2 - Ênfas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42" autoAdjust="0"/>
    <p:restoredTop sz="93445"/>
  </p:normalViewPr>
  <p:slideViewPr>
    <p:cSldViewPr>
      <p:cViewPr varScale="1">
        <p:scale>
          <a:sx n="127" d="100"/>
          <a:sy n="127" d="100"/>
        </p:scale>
        <p:origin x="24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8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03BFF8-8D31-4C25-8BC4-B1953D4EF4A7}" type="doc">
      <dgm:prSet loTypeId="urn:microsoft.com/office/officeart/2005/8/layout/radial4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605C40E-96C8-4544-8DD9-9ADDE5F6A2C7}">
      <dgm:prSet/>
      <dgm:spPr/>
      <dgm:t>
        <a:bodyPr/>
        <a:lstStyle/>
        <a:p>
          <a:pPr rtl="0"/>
          <a:r>
            <a:rPr lang="pt-BR" b="1" dirty="0"/>
            <a:t>terceiro setor</a:t>
          </a:r>
          <a:endParaRPr lang="en-US" dirty="0"/>
        </a:p>
      </dgm:t>
    </dgm:pt>
    <dgm:pt modelId="{02A2B610-EB5C-44C9-9723-277ACD39C4D9}" type="parTrans" cxnId="{558470C1-818E-4BC8-99CD-A85C8FD2FE10}">
      <dgm:prSet/>
      <dgm:spPr/>
      <dgm:t>
        <a:bodyPr/>
        <a:lstStyle/>
        <a:p>
          <a:endParaRPr lang="en-US"/>
        </a:p>
      </dgm:t>
    </dgm:pt>
    <dgm:pt modelId="{A08EFFF3-5647-44AC-9EC0-B90CF9A27E58}" type="sibTrans" cxnId="{558470C1-818E-4BC8-99CD-A85C8FD2FE10}">
      <dgm:prSet/>
      <dgm:spPr/>
      <dgm:t>
        <a:bodyPr/>
        <a:lstStyle/>
        <a:p>
          <a:endParaRPr lang="en-US"/>
        </a:p>
      </dgm:t>
    </dgm:pt>
    <dgm:pt modelId="{EC30F9F9-6924-4024-AD70-E239E0A83443}">
      <dgm:prSet custT="1"/>
      <dgm:spPr/>
      <dgm:t>
        <a:bodyPr/>
        <a:lstStyle/>
        <a:p>
          <a:pPr rtl="0"/>
          <a:r>
            <a:rPr lang="pt-BR" sz="1600" b="1" dirty="0"/>
            <a:t>governo</a:t>
          </a:r>
          <a:endParaRPr lang="en-US" sz="1600" dirty="0"/>
        </a:p>
      </dgm:t>
    </dgm:pt>
    <dgm:pt modelId="{6474FA5C-90A9-4D0A-81A1-217E755345BF}" type="parTrans" cxnId="{18C10C81-2CCB-440A-A287-8DDDDE27F217}">
      <dgm:prSet/>
      <dgm:spPr/>
      <dgm:t>
        <a:bodyPr/>
        <a:lstStyle/>
        <a:p>
          <a:endParaRPr lang="en-US"/>
        </a:p>
      </dgm:t>
    </dgm:pt>
    <dgm:pt modelId="{5FAD04AD-00BF-4BD6-AE67-2246FC414CF2}" type="sibTrans" cxnId="{18C10C81-2CCB-440A-A287-8DDDDE27F217}">
      <dgm:prSet/>
      <dgm:spPr/>
      <dgm:t>
        <a:bodyPr/>
        <a:lstStyle/>
        <a:p>
          <a:endParaRPr lang="en-US"/>
        </a:p>
      </dgm:t>
    </dgm:pt>
    <dgm:pt modelId="{9372BC52-1B99-4F80-A436-010BE44BAE9D}">
      <dgm:prSet custT="1"/>
      <dgm:spPr/>
      <dgm:t>
        <a:bodyPr/>
        <a:lstStyle/>
        <a:p>
          <a:pPr rtl="0"/>
          <a:r>
            <a:rPr lang="pt-BR" sz="1600" b="1" dirty="0"/>
            <a:t>empresas</a:t>
          </a:r>
          <a:endParaRPr lang="en-US" sz="1600" dirty="0"/>
        </a:p>
      </dgm:t>
    </dgm:pt>
    <dgm:pt modelId="{2AEB7A20-B11D-4304-867E-1EF659255089}" type="parTrans" cxnId="{683BA509-0CE1-4068-A90C-E7E4A363B733}">
      <dgm:prSet/>
      <dgm:spPr/>
      <dgm:t>
        <a:bodyPr/>
        <a:lstStyle/>
        <a:p>
          <a:endParaRPr lang="en-US"/>
        </a:p>
      </dgm:t>
    </dgm:pt>
    <dgm:pt modelId="{07972A7F-78EF-4D4D-B241-FAC7D7B86076}" type="sibTrans" cxnId="{683BA509-0CE1-4068-A90C-E7E4A363B733}">
      <dgm:prSet/>
      <dgm:spPr/>
      <dgm:t>
        <a:bodyPr/>
        <a:lstStyle/>
        <a:p>
          <a:endParaRPr lang="en-US"/>
        </a:p>
      </dgm:t>
    </dgm:pt>
    <dgm:pt modelId="{EC5553B3-8FA6-4573-B3F3-E153A225A42F}">
      <dgm:prSet custT="1"/>
      <dgm:spPr/>
      <dgm:t>
        <a:bodyPr/>
        <a:lstStyle/>
        <a:p>
          <a:pPr rtl="0"/>
          <a:r>
            <a:rPr lang="pt-BR" sz="1600" b="1" dirty="0"/>
            <a:t>ajuda internacional</a:t>
          </a:r>
          <a:endParaRPr lang="en-US" sz="1600" dirty="0"/>
        </a:p>
      </dgm:t>
    </dgm:pt>
    <dgm:pt modelId="{C84C3270-1EDD-44EC-9E71-743E1ACAE792}" type="parTrans" cxnId="{025E3856-76A0-46FC-9A14-375080898223}">
      <dgm:prSet/>
      <dgm:spPr/>
      <dgm:t>
        <a:bodyPr/>
        <a:lstStyle/>
        <a:p>
          <a:endParaRPr lang="en-US"/>
        </a:p>
      </dgm:t>
    </dgm:pt>
    <dgm:pt modelId="{412C65AA-899E-45ED-A655-4A57FA9C2084}" type="sibTrans" cxnId="{025E3856-76A0-46FC-9A14-375080898223}">
      <dgm:prSet/>
      <dgm:spPr/>
      <dgm:t>
        <a:bodyPr/>
        <a:lstStyle/>
        <a:p>
          <a:endParaRPr lang="en-US"/>
        </a:p>
      </dgm:t>
    </dgm:pt>
    <dgm:pt modelId="{4C6D13F5-A030-42C0-A24B-603493B591F0}">
      <dgm:prSet custT="1"/>
      <dgm:spPr/>
      <dgm:t>
        <a:bodyPr/>
        <a:lstStyle/>
        <a:p>
          <a:pPr rtl="0"/>
          <a:r>
            <a:rPr lang="pt-BR" sz="1600" b="1" dirty="0"/>
            <a:t>igrejas</a:t>
          </a:r>
          <a:endParaRPr lang="en-US" sz="1600" dirty="0"/>
        </a:p>
      </dgm:t>
    </dgm:pt>
    <dgm:pt modelId="{F11916A7-2999-4743-A6B9-157D92AB612E}" type="parTrans" cxnId="{DF8FD340-2229-44A5-8BD7-833B7068A2B8}">
      <dgm:prSet/>
      <dgm:spPr/>
      <dgm:t>
        <a:bodyPr/>
        <a:lstStyle/>
        <a:p>
          <a:endParaRPr lang="en-US"/>
        </a:p>
      </dgm:t>
    </dgm:pt>
    <dgm:pt modelId="{271FF7C4-992F-4B0A-9E89-C7A70137A93C}" type="sibTrans" cxnId="{DF8FD340-2229-44A5-8BD7-833B7068A2B8}">
      <dgm:prSet/>
      <dgm:spPr/>
      <dgm:t>
        <a:bodyPr/>
        <a:lstStyle/>
        <a:p>
          <a:endParaRPr lang="en-US"/>
        </a:p>
      </dgm:t>
    </dgm:pt>
    <dgm:pt modelId="{88C94BE9-1C1F-4A25-95DA-40023120874E}">
      <dgm:prSet custT="1"/>
      <dgm:spPr/>
      <dgm:t>
        <a:bodyPr/>
        <a:lstStyle/>
        <a:p>
          <a:pPr rtl="0"/>
          <a:r>
            <a:rPr lang="pt-BR" sz="1600" b="1" dirty="0"/>
            <a:t>produtos /</a:t>
          </a:r>
        </a:p>
        <a:p>
          <a:pPr rtl="0"/>
          <a:r>
            <a:rPr lang="pt-BR" sz="1600" b="1" dirty="0"/>
            <a:t>serviços</a:t>
          </a:r>
        </a:p>
      </dgm:t>
    </dgm:pt>
    <dgm:pt modelId="{8FBD82D5-B997-4E1E-82EC-D0E729D05B39}" type="parTrans" cxnId="{D3378915-2888-4ED5-BA7C-07DB3F122229}">
      <dgm:prSet/>
      <dgm:spPr/>
      <dgm:t>
        <a:bodyPr/>
        <a:lstStyle/>
        <a:p>
          <a:endParaRPr lang="en-US"/>
        </a:p>
      </dgm:t>
    </dgm:pt>
    <dgm:pt modelId="{AEAEDAB9-1318-4038-938E-28BAC9B1DE04}" type="sibTrans" cxnId="{D3378915-2888-4ED5-BA7C-07DB3F122229}">
      <dgm:prSet/>
      <dgm:spPr/>
      <dgm:t>
        <a:bodyPr/>
        <a:lstStyle/>
        <a:p>
          <a:endParaRPr lang="en-US"/>
        </a:p>
      </dgm:t>
    </dgm:pt>
    <dgm:pt modelId="{867139A9-6D49-4F49-A1BA-470600F10FDB}">
      <dgm:prSet custT="1"/>
      <dgm:spPr/>
      <dgm:t>
        <a:bodyPr/>
        <a:lstStyle/>
        <a:p>
          <a:pPr rtl="0"/>
          <a:r>
            <a:rPr lang="pt-BR" sz="1600" b="1" dirty="0"/>
            <a:t>pessoas físicas</a:t>
          </a:r>
        </a:p>
      </dgm:t>
    </dgm:pt>
    <dgm:pt modelId="{5DF196F2-A417-478E-86F0-FD39D0370638}" type="parTrans" cxnId="{D573BD12-1CF0-46A8-8D63-467E0ADB1B4B}">
      <dgm:prSet/>
      <dgm:spPr/>
      <dgm:t>
        <a:bodyPr/>
        <a:lstStyle/>
        <a:p>
          <a:endParaRPr lang="pt-BR"/>
        </a:p>
      </dgm:t>
    </dgm:pt>
    <dgm:pt modelId="{A271B354-F9B8-4446-BFE2-2B7116BCC76E}" type="sibTrans" cxnId="{D573BD12-1CF0-46A8-8D63-467E0ADB1B4B}">
      <dgm:prSet/>
      <dgm:spPr/>
      <dgm:t>
        <a:bodyPr/>
        <a:lstStyle/>
        <a:p>
          <a:endParaRPr lang="pt-BR"/>
        </a:p>
      </dgm:t>
    </dgm:pt>
    <dgm:pt modelId="{B4221A40-2EF4-43EB-BE69-858B33A2F710}">
      <dgm:prSet custT="1"/>
      <dgm:spPr/>
      <dgm:t>
        <a:bodyPr/>
        <a:lstStyle/>
        <a:p>
          <a:pPr rtl="0"/>
          <a:r>
            <a:rPr lang="en-US" sz="1600" b="1" dirty="0" err="1"/>
            <a:t>fundações</a:t>
          </a:r>
          <a:r>
            <a:rPr lang="en-US" sz="1600" b="1" dirty="0"/>
            <a:t> e </a:t>
          </a:r>
          <a:r>
            <a:rPr lang="en-US" sz="1600" b="1" dirty="0" err="1"/>
            <a:t>institutos</a:t>
          </a:r>
          <a:endParaRPr lang="en-US" sz="1600" b="1" dirty="0"/>
        </a:p>
      </dgm:t>
    </dgm:pt>
    <dgm:pt modelId="{4BA8745A-CAAA-4E18-B513-8844A8C8480C}" type="parTrans" cxnId="{ACB05991-B127-4466-A0D4-9621511E9294}">
      <dgm:prSet/>
      <dgm:spPr/>
      <dgm:t>
        <a:bodyPr/>
        <a:lstStyle/>
        <a:p>
          <a:endParaRPr lang="pt-BR"/>
        </a:p>
      </dgm:t>
    </dgm:pt>
    <dgm:pt modelId="{2413EC29-EC2A-42F9-B9C9-64D8611F11C6}" type="sibTrans" cxnId="{ACB05991-B127-4466-A0D4-9621511E9294}">
      <dgm:prSet/>
      <dgm:spPr/>
      <dgm:t>
        <a:bodyPr/>
        <a:lstStyle/>
        <a:p>
          <a:endParaRPr lang="pt-BR"/>
        </a:p>
      </dgm:t>
    </dgm:pt>
    <dgm:pt modelId="{F6357ECC-7B31-4FF8-AC28-4AA59A147C4A}" type="pres">
      <dgm:prSet presAssocID="{7303BFF8-8D31-4C25-8BC4-B1953D4EF4A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F2A197D-302B-488F-A24C-C2FD56699D93}" type="pres">
      <dgm:prSet presAssocID="{C605C40E-96C8-4544-8DD9-9ADDE5F6A2C7}" presName="centerShape" presStyleLbl="node0" presStyleIdx="0" presStyleCnt="1"/>
      <dgm:spPr/>
    </dgm:pt>
    <dgm:pt modelId="{18DED4C9-8030-4A53-AFC8-274C5AB36C5C}" type="pres">
      <dgm:prSet presAssocID="{6474FA5C-90A9-4D0A-81A1-217E755345BF}" presName="parTrans" presStyleLbl="bgSibTrans2D1" presStyleIdx="0" presStyleCnt="7"/>
      <dgm:spPr/>
    </dgm:pt>
    <dgm:pt modelId="{B6D80437-B2BA-46AB-8A3D-D1FBDAC6C856}" type="pres">
      <dgm:prSet presAssocID="{EC30F9F9-6924-4024-AD70-E239E0A83443}" presName="node" presStyleLbl="node1" presStyleIdx="0" presStyleCnt="7">
        <dgm:presLayoutVars>
          <dgm:bulletEnabled val="1"/>
        </dgm:presLayoutVars>
      </dgm:prSet>
      <dgm:spPr/>
    </dgm:pt>
    <dgm:pt modelId="{E7292057-A2D9-4DFB-A7AC-B1E476E100A0}" type="pres">
      <dgm:prSet presAssocID="{2AEB7A20-B11D-4304-867E-1EF659255089}" presName="parTrans" presStyleLbl="bgSibTrans2D1" presStyleIdx="1" presStyleCnt="7"/>
      <dgm:spPr/>
    </dgm:pt>
    <dgm:pt modelId="{115D649B-002B-44D9-AD7F-EB8C45CFD3FB}" type="pres">
      <dgm:prSet presAssocID="{9372BC52-1B99-4F80-A436-010BE44BAE9D}" presName="node" presStyleLbl="node1" presStyleIdx="1" presStyleCnt="7">
        <dgm:presLayoutVars>
          <dgm:bulletEnabled val="1"/>
        </dgm:presLayoutVars>
      </dgm:prSet>
      <dgm:spPr/>
    </dgm:pt>
    <dgm:pt modelId="{A630C4E4-F561-4CA8-8A13-858CE7406D2E}" type="pres">
      <dgm:prSet presAssocID="{4BA8745A-CAAA-4E18-B513-8844A8C8480C}" presName="parTrans" presStyleLbl="bgSibTrans2D1" presStyleIdx="2" presStyleCnt="7"/>
      <dgm:spPr/>
    </dgm:pt>
    <dgm:pt modelId="{CBCB4F09-0F45-4B94-BA55-1FEC94DF154F}" type="pres">
      <dgm:prSet presAssocID="{B4221A40-2EF4-43EB-BE69-858B33A2F710}" presName="node" presStyleLbl="node1" presStyleIdx="2" presStyleCnt="7">
        <dgm:presLayoutVars>
          <dgm:bulletEnabled val="1"/>
        </dgm:presLayoutVars>
      </dgm:prSet>
      <dgm:spPr/>
    </dgm:pt>
    <dgm:pt modelId="{45AB02E1-BD94-4708-B10C-20E885FB47D9}" type="pres">
      <dgm:prSet presAssocID="{C84C3270-1EDD-44EC-9E71-743E1ACAE792}" presName="parTrans" presStyleLbl="bgSibTrans2D1" presStyleIdx="3" presStyleCnt="7"/>
      <dgm:spPr/>
    </dgm:pt>
    <dgm:pt modelId="{F0A654ED-D475-450C-8D87-6ECC6EB20774}" type="pres">
      <dgm:prSet presAssocID="{EC5553B3-8FA6-4573-B3F3-E153A225A42F}" presName="node" presStyleLbl="node1" presStyleIdx="3" presStyleCnt="7" custScaleX="116951">
        <dgm:presLayoutVars>
          <dgm:bulletEnabled val="1"/>
        </dgm:presLayoutVars>
      </dgm:prSet>
      <dgm:spPr/>
    </dgm:pt>
    <dgm:pt modelId="{C18FF52F-6E7D-4CF7-9E81-D71F3A7A2A4B}" type="pres">
      <dgm:prSet presAssocID="{F11916A7-2999-4743-A6B9-157D92AB612E}" presName="parTrans" presStyleLbl="bgSibTrans2D1" presStyleIdx="4" presStyleCnt="7"/>
      <dgm:spPr/>
    </dgm:pt>
    <dgm:pt modelId="{29EC05E5-D9CA-4D41-AE65-DEA84E7309FF}" type="pres">
      <dgm:prSet presAssocID="{4C6D13F5-A030-42C0-A24B-603493B591F0}" presName="node" presStyleLbl="node1" presStyleIdx="4" presStyleCnt="7">
        <dgm:presLayoutVars>
          <dgm:bulletEnabled val="1"/>
        </dgm:presLayoutVars>
      </dgm:prSet>
      <dgm:spPr/>
    </dgm:pt>
    <dgm:pt modelId="{707FDBEF-06D9-4B32-BD07-8CBECC337DD6}" type="pres">
      <dgm:prSet presAssocID="{8FBD82D5-B997-4E1E-82EC-D0E729D05B39}" presName="parTrans" presStyleLbl="bgSibTrans2D1" presStyleIdx="5" presStyleCnt="7"/>
      <dgm:spPr/>
    </dgm:pt>
    <dgm:pt modelId="{CE9DC492-BEE9-4B85-BD95-02ED38956009}" type="pres">
      <dgm:prSet presAssocID="{88C94BE9-1C1F-4A25-95DA-40023120874E}" presName="node" presStyleLbl="node1" presStyleIdx="5" presStyleCnt="7">
        <dgm:presLayoutVars>
          <dgm:bulletEnabled val="1"/>
        </dgm:presLayoutVars>
      </dgm:prSet>
      <dgm:spPr/>
    </dgm:pt>
    <dgm:pt modelId="{2537E9BC-8E3D-464F-840C-CF4AD3929217}" type="pres">
      <dgm:prSet presAssocID="{5DF196F2-A417-478E-86F0-FD39D0370638}" presName="parTrans" presStyleLbl="bgSibTrans2D1" presStyleIdx="6" presStyleCnt="7"/>
      <dgm:spPr/>
    </dgm:pt>
    <dgm:pt modelId="{E6FFB25F-7530-4F6F-9435-49D16E73DB6B}" type="pres">
      <dgm:prSet presAssocID="{867139A9-6D49-4F49-A1BA-470600F10FDB}" presName="node" presStyleLbl="node1" presStyleIdx="6" presStyleCnt="7">
        <dgm:presLayoutVars>
          <dgm:bulletEnabled val="1"/>
        </dgm:presLayoutVars>
      </dgm:prSet>
      <dgm:spPr/>
    </dgm:pt>
  </dgm:ptLst>
  <dgm:cxnLst>
    <dgm:cxn modelId="{683BA509-0CE1-4068-A90C-E7E4A363B733}" srcId="{C605C40E-96C8-4544-8DD9-9ADDE5F6A2C7}" destId="{9372BC52-1B99-4F80-A436-010BE44BAE9D}" srcOrd="1" destOrd="0" parTransId="{2AEB7A20-B11D-4304-867E-1EF659255089}" sibTransId="{07972A7F-78EF-4D4D-B241-FAC7D7B86076}"/>
    <dgm:cxn modelId="{B57F1A0C-8B1E-4827-BF75-7D2B9360A29E}" type="presOf" srcId="{4BA8745A-CAAA-4E18-B513-8844A8C8480C}" destId="{A630C4E4-F561-4CA8-8A13-858CE7406D2E}" srcOrd="0" destOrd="0" presId="urn:microsoft.com/office/officeart/2005/8/layout/radial4"/>
    <dgm:cxn modelId="{D573BD12-1CF0-46A8-8D63-467E0ADB1B4B}" srcId="{C605C40E-96C8-4544-8DD9-9ADDE5F6A2C7}" destId="{867139A9-6D49-4F49-A1BA-470600F10FDB}" srcOrd="6" destOrd="0" parTransId="{5DF196F2-A417-478E-86F0-FD39D0370638}" sibTransId="{A271B354-F9B8-4446-BFE2-2B7116BCC76E}"/>
    <dgm:cxn modelId="{D3378915-2888-4ED5-BA7C-07DB3F122229}" srcId="{C605C40E-96C8-4544-8DD9-9ADDE5F6A2C7}" destId="{88C94BE9-1C1F-4A25-95DA-40023120874E}" srcOrd="5" destOrd="0" parTransId="{8FBD82D5-B997-4E1E-82EC-D0E729D05B39}" sibTransId="{AEAEDAB9-1318-4038-938E-28BAC9B1DE04}"/>
    <dgm:cxn modelId="{DEAE0D19-04B1-46C3-B7BA-CFE2CE979E04}" type="presOf" srcId="{88C94BE9-1C1F-4A25-95DA-40023120874E}" destId="{CE9DC492-BEE9-4B85-BD95-02ED38956009}" srcOrd="0" destOrd="0" presId="urn:microsoft.com/office/officeart/2005/8/layout/radial4"/>
    <dgm:cxn modelId="{97515F26-A0CD-4C1F-9F0F-6C8CFE7D3E7D}" type="presOf" srcId="{C84C3270-1EDD-44EC-9E71-743E1ACAE792}" destId="{45AB02E1-BD94-4708-B10C-20E885FB47D9}" srcOrd="0" destOrd="0" presId="urn:microsoft.com/office/officeart/2005/8/layout/radial4"/>
    <dgm:cxn modelId="{3ADF9729-6BCB-4D33-8EFF-81AD74126801}" type="presOf" srcId="{F11916A7-2999-4743-A6B9-157D92AB612E}" destId="{C18FF52F-6E7D-4CF7-9E81-D71F3A7A2A4B}" srcOrd="0" destOrd="0" presId="urn:microsoft.com/office/officeart/2005/8/layout/radial4"/>
    <dgm:cxn modelId="{96EA9238-EB51-4CD5-80D0-FBDF07ADF964}" type="presOf" srcId="{7303BFF8-8D31-4C25-8BC4-B1953D4EF4A7}" destId="{F6357ECC-7B31-4FF8-AC28-4AA59A147C4A}" srcOrd="0" destOrd="0" presId="urn:microsoft.com/office/officeart/2005/8/layout/radial4"/>
    <dgm:cxn modelId="{DF8FD340-2229-44A5-8BD7-833B7068A2B8}" srcId="{C605C40E-96C8-4544-8DD9-9ADDE5F6A2C7}" destId="{4C6D13F5-A030-42C0-A24B-603493B591F0}" srcOrd="4" destOrd="0" parTransId="{F11916A7-2999-4743-A6B9-157D92AB612E}" sibTransId="{271FF7C4-992F-4B0A-9E89-C7A70137A93C}"/>
    <dgm:cxn modelId="{52B4C254-9A98-4293-BAD8-D3A9B7B59F4D}" type="presOf" srcId="{EC30F9F9-6924-4024-AD70-E239E0A83443}" destId="{B6D80437-B2BA-46AB-8A3D-D1FBDAC6C856}" srcOrd="0" destOrd="0" presId="urn:microsoft.com/office/officeart/2005/8/layout/radial4"/>
    <dgm:cxn modelId="{025E3856-76A0-46FC-9A14-375080898223}" srcId="{C605C40E-96C8-4544-8DD9-9ADDE5F6A2C7}" destId="{EC5553B3-8FA6-4573-B3F3-E153A225A42F}" srcOrd="3" destOrd="0" parTransId="{C84C3270-1EDD-44EC-9E71-743E1ACAE792}" sibTransId="{412C65AA-899E-45ED-A655-4A57FA9C2084}"/>
    <dgm:cxn modelId="{0A77E86D-B482-46DB-B2FE-CB1E3B0C7792}" type="presOf" srcId="{867139A9-6D49-4F49-A1BA-470600F10FDB}" destId="{E6FFB25F-7530-4F6F-9435-49D16E73DB6B}" srcOrd="0" destOrd="0" presId="urn:microsoft.com/office/officeart/2005/8/layout/radial4"/>
    <dgm:cxn modelId="{0641FA6D-725E-4B91-B367-0BEF18CA4CEC}" type="presOf" srcId="{9372BC52-1B99-4F80-A436-010BE44BAE9D}" destId="{115D649B-002B-44D9-AD7F-EB8C45CFD3FB}" srcOrd="0" destOrd="0" presId="urn:microsoft.com/office/officeart/2005/8/layout/radial4"/>
    <dgm:cxn modelId="{25569671-2D92-4DEC-8D54-BEE445D996F6}" type="presOf" srcId="{EC5553B3-8FA6-4573-B3F3-E153A225A42F}" destId="{F0A654ED-D475-450C-8D87-6ECC6EB20774}" srcOrd="0" destOrd="0" presId="urn:microsoft.com/office/officeart/2005/8/layout/radial4"/>
    <dgm:cxn modelId="{05D3E173-B705-413F-8781-CA7C4876982D}" type="presOf" srcId="{B4221A40-2EF4-43EB-BE69-858B33A2F710}" destId="{CBCB4F09-0F45-4B94-BA55-1FEC94DF154F}" srcOrd="0" destOrd="0" presId="urn:microsoft.com/office/officeart/2005/8/layout/radial4"/>
    <dgm:cxn modelId="{18C10C81-2CCB-440A-A287-8DDDDE27F217}" srcId="{C605C40E-96C8-4544-8DD9-9ADDE5F6A2C7}" destId="{EC30F9F9-6924-4024-AD70-E239E0A83443}" srcOrd="0" destOrd="0" parTransId="{6474FA5C-90A9-4D0A-81A1-217E755345BF}" sibTransId="{5FAD04AD-00BF-4BD6-AE67-2246FC414CF2}"/>
    <dgm:cxn modelId="{AE90FF85-3883-4DE8-BA39-84E1F5F5BB50}" type="presOf" srcId="{2AEB7A20-B11D-4304-867E-1EF659255089}" destId="{E7292057-A2D9-4DFB-A7AC-B1E476E100A0}" srcOrd="0" destOrd="0" presId="urn:microsoft.com/office/officeart/2005/8/layout/radial4"/>
    <dgm:cxn modelId="{96352690-9154-4D33-BB85-BFBA6583C098}" type="presOf" srcId="{C605C40E-96C8-4544-8DD9-9ADDE5F6A2C7}" destId="{AF2A197D-302B-488F-A24C-C2FD56699D93}" srcOrd="0" destOrd="0" presId="urn:microsoft.com/office/officeart/2005/8/layout/radial4"/>
    <dgm:cxn modelId="{ACB05991-B127-4466-A0D4-9621511E9294}" srcId="{C605C40E-96C8-4544-8DD9-9ADDE5F6A2C7}" destId="{B4221A40-2EF4-43EB-BE69-858B33A2F710}" srcOrd="2" destOrd="0" parTransId="{4BA8745A-CAAA-4E18-B513-8844A8C8480C}" sibTransId="{2413EC29-EC2A-42F9-B9C9-64D8611F11C6}"/>
    <dgm:cxn modelId="{4B069098-97AF-4E11-B7F1-0EF6BC188AA5}" type="presOf" srcId="{6474FA5C-90A9-4D0A-81A1-217E755345BF}" destId="{18DED4C9-8030-4A53-AFC8-274C5AB36C5C}" srcOrd="0" destOrd="0" presId="urn:microsoft.com/office/officeart/2005/8/layout/radial4"/>
    <dgm:cxn modelId="{D49161B9-4DFB-4119-B6DE-40B4DC05BD01}" type="presOf" srcId="{4C6D13F5-A030-42C0-A24B-603493B591F0}" destId="{29EC05E5-D9CA-4D41-AE65-DEA84E7309FF}" srcOrd="0" destOrd="0" presId="urn:microsoft.com/office/officeart/2005/8/layout/radial4"/>
    <dgm:cxn modelId="{558470C1-818E-4BC8-99CD-A85C8FD2FE10}" srcId="{7303BFF8-8D31-4C25-8BC4-B1953D4EF4A7}" destId="{C605C40E-96C8-4544-8DD9-9ADDE5F6A2C7}" srcOrd="0" destOrd="0" parTransId="{02A2B610-EB5C-44C9-9723-277ACD39C4D9}" sibTransId="{A08EFFF3-5647-44AC-9EC0-B90CF9A27E58}"/>
    <dgm:cxn modelId="{BB6D5CD8-91B1-4640-8582-F8E677E5BA61}" type="presOf" srcId="{8FBD82D5-B997-4E1E-82EC-D0E729D05B39}" destId="{707FDBEF-06D9-4B32-BD07-8CBECC337DD6}" srcOrd="0" destOrd="0" presId="urn:microsoft.com/office/officeart/2005/8/layout/radial4"/>
    <dgm:cxn modelId="{2C9108ED-7F5C-460A-8FCF-693FA0795C30}" type="presOf" srcId="{5DF196F2-A417-478E-86F0-FD39D0370638}" destId="{2537E9BC-8E3D-464F-840C-CF4AD3929217}" srcOrd="0" destOrd="0" presId="urn:microsoft.com/office/officeart/2005/8/layout/radial4"/>
    <dgm:cxn modelId="{C6E12508-47A6-4E45-83CC-DBA0C6447AD8}" type="presParOf" srcId="{F6357ECC-7B31-4FF8-AC28-4AA59A147C4A}" destId="{AF2A197D-302B-488F-A24C-C2FD56699D93}" srcOrd="0" destOrd="0" presId="urn:microsoft.com/office/officeart/2005/8/layout/radial4"/>
    <dgm:cxn modelId="{632F18FC-ADF7-4FB8-99A5-E9E3A29FAC27}" type="presParOf" srcId="{F6357ECC-7B31-4FF8-AC28-4AA59A147C4A}" destId="{18DED4C9-8030-4A53-AFC8-274C5AB36C5C}" srcOrd="1" destOrd="0" presId="urn:microsoft.com/office/officeart/2005/8/layout/radial4"/>
    <dgm:cxn modelId="{1BA3DCC4-7232-4C34-A441-CD56B98EA954}" type="presParOf" srcId="{F6357ECC-7B31-4FF8-AC28-4AA59A147C4A}" destId="{B6D80437-B2BA-46AB-8A3D-D1FBDAC6C856}" srcOrd="2" destOrd="0" presId="urn:microsoft.com/office/officeart/2005/8/layout/radial4"/>
    <dgm:cxn modelId="{36EBEA76-2C5E-404A-9C89-395594D9D1EE}" type="presParOf" srcId="{F6357ECC-7B31-4FF8-AC28-4AA59A147C4A}" destId="{E7292057-A2D9-4DFB-A7AC-B1E476E100A0}" srcOrd="3" destOrd="0" presId="urn:microsoft.com/office/officeart/2005/8/layout/radial4"/>
    <dgm:cxn modelId="{005E96F0-FD5E-423D-B6F1-D83FB822E027}" type="presParOf" srcId="{F6357ECC-7B31-4FF8-AC28-4AA59A147C4A}" destId="{115D649B-002B-44D9-AD7F-EB8C45CFD3FB}" srcOrd="4" destOrd="0" presId="urn:microsoft.com/office/officeart/2005/8/layout/radial4"/>
    <dgm:cxn modelId="{A7858AF3-E6B0-4B68-B462-26967C2BE03B}" type="presParOf" srcId="{F6357ECC-7B31-4FF8-AC28-4AA59A147C4A}" destId="{A630C4E4-F561-4CA8-8A13-858CE7406D2E}" srcOrd="5" destOrd="0" presId="urn:microsoft.com/office/officeart/2005/8/layout/radial4"/>
    <dgm:cxn modelId="{09E6AE87-ECC7-41A1-AAB3-667549562F4A}" type="presParOf" srcId="{F6357ECC-7B31-4FF8-AC28-4AA59A147C4A}" destId="{CBCB4F09-0F45-4B94-BA55-1FEC94DF154F}" srcOrd="6" destOrd="0" presId="urn:microsoft.com/office/officeart/2005/8/layout/radial4"/>
    <dgm:cxn modelId="{84F197A7-E0E4-4EBF-B6FC-24BC662BA988}" type="presParOf" srcId="{F6357ECC-7B31-4FF8-AC28-4AA59A147C4A}" destId="{45AB02E1-BD94-4708-B10C-20E885FB47D9}" srcOrd="7" destOrd="0" presId="urn:microsoft.com/office/officeart/2005/8/layout/radial4"/>
    <dgm:cxn modelId="{7151817B-E430-4952-BBB8-5B5BA9D6E571}" type="presParOf" srcId="{F6357ECC-7B31-4FF8-AC28-4AA59A147C4A}" destId="{F0A654ED-D475-450C-8D87-6ECC6EB20774}" srcOrd="8" destOrd="0" presId="urn:microsoft.com/office/officeart/2005/8/layout/radial4"/>
    <dgm:cxn modelId="{DFFD808B-CEFB-48AE-9D49-03A6223E3636}" type="presParOf" srcId="{F6357ECC-7B31-4FF8-AC28-4AA59A147C4A}" destId="{C18FF52F-6E7D-4CF7-9E81-D71F3A7A2A4B}" srcOrd="9" destOrd="0" presId="urn:microsoft.com/office/officeart/2005/8/layout/radial4"/>
    <dgm:cxn modelId="{A2661F2A-9CA1-4D82-B564-7C74E72A48EF}" type="presParOf" srcId="{F6357ECC-7B31-4FF8-AC28-4AA59A147C4A}" destId="{29EC05E5-D9CA-4D41-AE65-DEA84E7309FF}" srcOrd="10" destOrd="0" presId="urn:microsoft.com/office/officeart/2005/8/layout/radial4"/>
    <dgm:cxn modelId="{E8D841AB-77A2-47B6-A3D7-A52757E69B1B}" type="presParOf" srcId="{F6357ECC-7B31-4FF8-AC28-4AA59A147C4A}" destId="{707FDBEF-06D9-4B32-BD07-8CBECC337DD6}" srcOrd="11" destOrd="0" presId="urn:microsoft.com/office/officeart/2005/8/layout/radial4"/>
    <dgm:cxn modelId="{216F9513-1E5B-4FD3-9E9A-DDF688FD1598}" type="presParOf" srcId="{F6357ECC-7B31-4FF8-AC28-4AA59A147C4A}" destId="{CE9DC492-BEE9-4B85-BD95-02ED38956009}" srcOrd="12" destOrd="0" presId="urn:microsoft.com/office/officeart/2005/8/layout/radial4"/>
    <dgm:cxn modelId="{F5C7397E-BB5F-4C22-BCF3-CC93D35569F9}" type="presParOf" srcId="{F6357ECC-7B31-4FF8-AC28-4AA59A147C4A}" destId="{2537E9BC-8E3D-464F-840C-CF4AD3929217}" srcOrd="13" destOrd="0" presId="urn:microsoft.com/office/officeart/2005/8/layout/radial4"/>
    <dgm:cxn modelId="{1ECF9EEB-DC96-4304-94BA-F6BB1F415335}" type="presParOf" srcId="{F6357ECC-7B31-4FF8-AC28-4AA59A147C4A}" destId="{E6FFB25F-7530-4F6F-9435-49D16E73DB6B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03BFF8-8D31-4C25-8BC4-B1953D4EF4A7}" type="doc">
      <dgm:prSet loTypeId="urn:microsoft.com/office/officeart/2005/8/layout/radial4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605C40E-96C8-4544-8DD9-9ADDE5F6A2C7}">
      <dgm:prSet/>
      <dgm:spPr/>
      <dgm:t>
        <a:bodyPr/>
        <a:lstStyle/>
        <a:p>
          <a:pPr rtl="0"/>
          <a:r>
            <a:rPr lang="pt-BR" b="1" dirty="0"/>
            <a:t>terceiro setor</a:t>
          </a:r>
          <a:endParaRPr lang="en-US" dirty="0"/>
        </a:p>
      </dgm:t>
    </dgm:pt>
    <dgm:pt modelId="{02A2B610-EB5C-44C9-9723-277ACD39C4D9}" type="parTrans" cxnId="{558470C1-818E-4BC8-99CD-A85C8FD2FE10}">
      <dgm:prSet/>
      <dgm:spPr/>
      <dgm:t>
        <a:bodyPr/>
        <a:lstStyle/>
        <a:p>
          <a:endParaRPr lang="en-US"/>
        </a:p>
      </dgm:t>
    </dgm:pt>
    <dgm:pt modelId="{A08EFFF3-5647-44AC-9EC0-B90CF9A27E58}" type="sibTrans" cxnId="{558470C1-818E-4BC8-99CD-A85C8FD2FE10}">
      <dgm:prSet/>
      <dgm:spPr/>
      <dgm:t>
        <a:bodyPr/>
        <a:lstStyle/>
        <a:p>
          <a:endParaRPr lang="en-US"/>
        </a:p>
      </dgm:t>
    </dgm:pt>
    <dgm:pt modelId="{EC30F9F9-6924-4024-AD70-E239E0A83443}">
      <dgm:prSet custT="1"/>
      <dgm:spPr/>
      <dgm:t>
        <a:bodyPr/>
        <a:lstStyle/>
        <a:p>
          <a:pPr rtl="0"/>
          <a:r>
            <a:rPr lang="pt-BR" sz="1600" b="1" dirty="0"/>
            <a:t>governo</a:t>
          </a:r>
          <a:endParaRPr lang="en-US" sz="1600" dirty="0"/>
        </a:p>
      </dgm:t>
    </dgm:pt>
    <dgm:pt modelId="{6474FA5C-90A9-4D0A-81A1-217E755345BF}" type="parTrans" cxnId="{18C10C81-2CCB-440A-A287-8DDDDE27F217}">
      <dgm:prSet/>
      <dgm:spPr/>
      <dgm:t>
        <a:bodyPr/>
        <a:lstStyle/>
        <a:p>
          <a:endParaRPr lang="en-US"/>
        </a:p>
      </dgm:t>
    </dgm:pt>
    <dgm:pt modelId="{5FAD04AD-00BF-4BD6-AE67-2246FC414CF2}" type="sibTrans" cxnId="{18C10C81-2CCB-440A-A287-8DDDDE27F217}">
      <dgm:prSet/>
      <dgm:spPr/>
      <dgm:t>
        <a:bodyPr/>
        <a:lstStyle/>
        <a:p>
          <a:endParaRPr lang="en-US"/>
        </a:p>
      </dgm:t>
    </dgm:pt>
    <dgm:pt modelId="{9372BC52-1B99-4F80-A436-010BE44BAE9D}">
      <dgm:prSet custT="1"/>
      <dgm:spPr/>
      <dgm:t>
        <a:bodyPr/>
        <a:lstStyle/>
        <a:p>
          <a:pPr rtl="0"/>
          <a:r>
            <a:rPr lang="pt-BR" sz="1600" b="1" dirty="0"/>
            <a:t>empresas</a:t>
          </a:r>
          <a:endParaRPr lang="en-US" sz="1600" dirty="0"/>
        </a:p>
      </dgm:t>
    </dgm:pt>
    <dgm:pt modelId="{2AEB7A20-B11D-4304-867E-1EF659255089}" type="parTrans" cxnId="{683BA509-0CE1-4068-A90C-E7E4A363B733}">
      <dgm:prSet/>
      <dgm:spPr/>
      <dgm:t>
        <a:bodyPr/>
        <a:lstStyle/>
        <a:p>
          <a:endParaRPr lang="en-US"/>
        </a:p>
      </dgm:t>
    </dgm:pt>
    <dgm:pt modelId="{07972A7F-78EF-4D4D-B241-FAC7D7B86076}" type="sibTrans" cxnId="{683BA509-0CE1-4068-A90C-E7E4A363B733}">
      <dgm:prSet/>
      <dgm:spPr/>
      <dgm:t>
        <a:bodyPr/>
        <a:lstStyle/>
        <a:p>
          <a:endParaRPr lang="en-US"/>
        </a:p>
      </dgm:t>
    </dgm:pt>
    <dgm:pt modelId="{EC5553B3-8FA6-4573-B3F3-E153A225A42F}">
      <dgm:prSet custT="1"/>
      <dgm:spPr/>
      <dgm:t>
        <a:bodyPr/>
        <a:lstStyle/>
        <a:p>
          <a:pPr rtl="0"/>
          <a:r>
            <a:rPr lang="pt-BR" sz="1600" b="1" dirty="0"/>
            <a:t>ajuda internacional</a:t>
          </a:r>
          <a:endParaRPr lang="en-US" sz="1600" dirty="0"/>
        </a:p>
      </dgm:t>
    </dgm:pt>
    <dgm:pt modelId="{C84C3270-1EDD-44EC-9E71-743E1ACAE792}" type="parTrans" cxnId="{025E3856-76A0-46FC-9A14-375080898223}">
      <dgm:prSet/>
      <dgm:spPr/>
      <dgm:t>
        <a:bodyPr/>
        <a:lstStyle/>
        <a:p>
          <a:endParaRPr lang="en-US"/>
        </a:p>
      </dgm:t>
    </dgm:pt>
    <dgm:pt modelId="{412C65AA-899E-45ED-A655-4A57FA9C2084}" type="sibTrans" cxnId="{025E3856-76A0-46FC-9A14-375080898223}">
      <dgm:prSet/>
      <dgm:spPr/>
      <dgm:t>
        <a:bodyPr/>
        <a:lstStyle/>
        <a:p>
          <a:endParaRPr lang="en-US"/>
        </a:p>
      </dgm:t>
    </dgm:pt>
    <dgm:pt modelId="{4C6D13F5-A030-42C0-A24B-603493B591F0}">
      <dgm:prSet custT="1"/>
      <dgm:spPr/>
      <dgm:t>
        <a:bodyPr/>
        <a:lstStyle/>
        <a:p>
          <a:pPr rtl="0"/>
          <a:r>
            <a:rPr lang="pt-BR" sz="1600" b="1" dirty="0"/>
            <a:t>igrejas</a:t>
          </a:r>
          <a:endParaRPr lang="en-US" sz="1600" dirty="0"/>
        </a:p>
      </dgm:t>
    </dgm:pt>
    <dgm:pt modelId="{F11916A7-2999-4743-A6B9-157D92AB612E}" type="parTrans" cxnId="{DF8FD340-2229-44A5-8BD7-833B7068A2B8}">
      <dgm:prSet/>
      <dgm:spPr/>
      <dgm:t>
        <a:bodyPr/>
        <a:lstStyle/>
        <a:p>
          <a:endParaRPr lang="en-US"/>
        </a:p>
      </dgm:t>
    </dgm:pt>
    <dgm:pt modelId="{271FF7C4-992F-4B0A-9E89-C7A70137A93C}" type="sibTrans" cxnId="{DF8FD340-2229-44A5-8BD7-833B7068A2B8}">
      <dgm:prSet/>
      <dgm:spPr/>
      <dgm:t>
        <a:bodyPr/>
        <a:lstStyle/>
        <a:p>
          <a:endParaRPr lang="en-US"/>
        </a:p>
      </dgm:t>
    </dgm:pt>
    <dgm:pt modelId="{88C94BE9-1C1F-4A25-95DA-40023120874E}">
      <dgm:prSet custT="1"/>
      <dgm:spPr/>
      <dgm:t>
        <a:bodyPr/>
        <a:lstStyle/>
        <a:p>
          <a:pPr rtl="0"/>
          <a:r>
            <a:rPr lang="pt-BR" sz="1600" b="1" dirty="0"/>
            <a:t>produtos /</a:t>
          </a:r>
        </a:p>
        <a:p>
          <a:pPr rtl="0"/>
          <a:r>
            <a:rPr lang="pt-BR" sz="1600" b="1" dirty="0"/>
            <a:t>serviços</a:t>
          </a:r>
        </a:p>
      </dgm:t>
    </dgm:pt>
    <dgm:pt modelId="{8FBD82D5-B997-4E1E-82EC-D0E729D05B39}" type="parTrans" cxnId="{D3378915-2888-4ED5-BA7C-07DB3F122229}">
      <dgm:prSet/>
      <dgm:spPr/>
      <dgm:t>
        <a:bodyPr/>
        <a:lstStyle/>
        <a:p>
          <a:endParaRPr lang="en-US"/>
        </a:p>
      </dgm:t>
    </dgm:pt>
    <dgm:pt modelId="{AEAEDAB9-1318-4038-938E-28BAC9B1DE04}" type="sibTrans" cxnId="{D3378915-2888-4ED5-BA7C-07DB3F122229}">
      <dgm:prSet/>
      <dgm:spPr/>
      <dgm:t>
        <a:bodyPr/>
        <a:lstStyle/>
        <a:p>
          <a:endParaRPr lang="en-US"/>
        </a:p>
      </dgm:t>
    </dgm:pt>
    <dgm:pt modelId="{867139A9-6D49-4F49-A1BA-470600F10FDB}">
      <dgm:prSet custT="1"/>
      <dgm:spPr/>
      <dgm:t>
        <a:bodyPr/>
        <a:lstStyle/>
        <a:p>
          <a:pPr rtl="0"/>
          <a:r>
            <a:rPr lang="pt-BR" sz="1600" b="1" dirty="0"/>
            <a:t>pessoas físicas</a:t>
          </a:r>
        </a:p>
      </dgm:t>
    </dgm:pt>
    <dgm:pt modelId="{5DF196F2-A417-478E-86F0-FD39D0370638}" type="parTrans" cxnId="{D573BD12-1CF0-46A8-8D63-467E0ADB1B4B}">
      <dgm:prSet/>
      <dgm:spPr/>
      <dgm:t>
        <a:bodyPr/>
        <a:lstStyle/>
        <a:p>
          <a:endParaRPr lang="pt-BR"/>
        </a:p>
      </dgm:t>
    </dgm:pt>
    <dgm:pt modelId="{A271B354-F9B8-4446-BFE2-2B7116BCC76E}" type="sibTrans" cxnId="{D573BD12-1CF0-46A8-8D63-467E0ADB1B4B}">
      <dgm:prSet/>
      <dgm:spPr/>
      <dgm:t>
        <a:bodyPr/>
        <a:lstStyle/>
        <a:p>
          <a:endParaRPr lang="pt-BR"/>
        </a:p>
      </dgm:t>
    </dgm:pt>
    <dgm:pt modelId="{B4221A40-2EF4-43EB-BE69-858B33A2F710}">
      <dgm:prSet custT="1"/>
      <dgm:spPr/>
      <dgm:t>
        <a:bodyPr/>
        <a:lstStyle/>
        <a:p>
          <a:pPr rtl="0"/>
          <a:r>
            <a:rPr lang="en-US" sz="1600" b="1" dirty="0" err="1"/>
            <a:t>fundações</a:t>
          </a:r>
          <a:r>
            <a:rPr lang="en-US" sz="1600" b="1" dirty="0"/>
            <a:t> e </a:t>
          </a:r>
          <a:r>
            <a:rPr lang="en-US" sz="1600" b="1" dirty="0" err="1"/>
            <a:t>institutos</a:t>
          </a:r>
          <a:endParaRPr lang="en-US" sz="1600" b="1" dirty="0"/>
        </a:p>
      </dgm:t>
    </dgm:pt>
    <dgm:pt modelId="{4BA8745A-CAAA-4E18-B513-8844A8C8480C}" type="parTrans" cxnId="{ACB05991-B127-4466-A0D4-9621511E9294}">
      <dgm:prSet/>
      <dgm:spPr/>
      <dgm:t>
        <a:bodyPr/>
        <a:lstStyle/>
        <a:p>
          <a:endParaRPr lang="pt-BR"/>
        </a:p>
      </dgm:t>
    </dgm:pt>
    <dgm:pt modelId="{2413EC29-EC2A-42F9-B9C9-64D8611F11C6}" type="sibTrans" cxnId="{ACB05991-B127-4466-A0D4-9621511E9294}">
      <dgm:prSet/>
      <dgm:spPr/>
      <dgm:t>
        <a:bodyPr/>
        <a:lstStyle/>
        <a:p>
          <a:endParaRPr lang="pt-BR"/>
        </a:p>
      </dgm:t>
    </dgm:pt>
    <dgm:pt modelId="{F6357ECC-7B31-4FF8-AC28-4AA59A147C4A}" type="pres">
      <dgm:prSet presAssocID="{7303BFF8-8D31-4C25-8BC4-B1953D4EF4A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F2A197D-302B-488F-A24C-C2FD56699D93}" type="pres">
      <dgm:prSet presAssocID="{C605C40E-96C8-4544-8DD9-9ADDE5F6A2C7}" presName="centerShape" presStyleLbl="node0" presStyleIdx="0" presStyleCnt="1"/>
      <dgm:spPr/>
    </dgm:pt>
    <dgm:pt modelId="{18DED4C9-8030-4A53-AFC8-274C5AB36C5C}" type="pres">
      <dgm:prSet presAssocID="{6474FA5C-90A9-4D0A-81A1-217E755345BF}" presName="parTrans" presStyleLbl="bgSibTrans2D1" presStyleIdx="0" presStyleCnt="7"/>
      <dgm:spPr/>
    </dgm:pt>
    <dgm:pt modelId="{B6D80437-B2BA-46AB-8A3D-D1FBDAC6C856}" type="pres">
      <dgm:prSet presAssocID="{EC30F9F9-6924-4024-AD70-E239E0A83443}" presName="node" presStyleLbl="node1" presStyleIdx="0" presStyleCnt="7">
        <dgm:presLayoutVars>
          <dgm:bulletEnabled val="1"/>
        </dgm:presLayoutVars>
      </dgm:prSet>
      <dgm:spPr/>
    </dgm:pt>
    <dgm:pt modelId="{E7292057-A2D9-4DFB-A7AC-B1E476E100A0}" type="pres">
      <dgm:prSet presAssocID="{2AEB7A20-B11D-4304-867E-1EF659255089}" presName="parTrans" presStyleLbl="bgSibTrans2D1" presStyleIdx="1" presStyleCnt="7"/>
      <dgm:spPr/>
    </dgm:pt>
    <dgm:pt modelId="{115D649B-002B-44D9-AD7F-EB8C45CFD3FB}" type="pres">
      <dgm:prSet presAssocID="{9372BC52-1B99-4F80-A436-010BE44BAE9D}" presName="node" presStyleLbl="node1" presStyleIdx="1" presStyleCnt="7">
        <dgm:presLayoutVars>
          <dgm:bulletEnabled val="1"/>
        </dgm:presLayoutVars>
      </dgm:prSet>
      <dgm:spPr/>
    </dgm:pt>
    <dgm:pt modelId="{A630C4E4-F561-4CA8-8A13-858CE7406D2E}" type="pres">
      <dgm:prSet presAssocID="{4BA8745A-CAAA-4E18-B513-8844A8C8480C}" presName="parTrans" presStyleLbl="bgSibTrans2D1" presStyleIdx="2" presStyleCnt="7"/>
      <dgm:spPr/>
    </dgm:pt>
    <dgm:pt modelId="{CBCB4F09-0F45-4B94-BA55-1FEC94DF154F}" type="pres">
      <dgm:prSet presAssocID="{B4221A40-2EF4-43EB-BE69-858B33A2F710}" presName="node" presStyleLbl="node1" presStyleIdx="2" presStyleCnt="7">
        <dgm:presLayoutVars>
          <dgm:bulletEnabled val="1"/>
        </dgm:presLayoutVars>
      </dgm:prSet>
      <dgm:spPr/>
    </dgm:pt>
    <dgm:pt modelId="{45AB02E1-BD94-4708-B10C-20E885FB47D9}" type="pres">
      <dgm:prSet presAssocID="{C84C3270-1EDD-44EC-9E71-743E1ACAE792}" presName="parTrans" presStyleLbl="bgSibTrans2D1" presStyleIdx="3" presStyleCnt="7"/>
      <dgm:spPr/>
    </dgm:pt>
    <dgm:pt modelId="{F0A654ED-D475-450C-8D87-6ECC6EB20774}" type="pres">
      <dgm:prSet presAssocID="{EC5553B3-8FA6-4573-B3F3-E153A225A42F}" presName="node" presStyleLbl="node1" presStyleIdx="3" presStyleCnt="7" custScaleX="116951">
        <dgm:presLayoutVars>
          <dgm:bulletEnabled val="1"/>
        </dgm:presLayoutVars>
      </dgm:prSet>
      <dgm:spPr/>
    </dgm:pt>
    <dgm:pt modelId="{C18FF52F-6E7D-4CF7-9E81-D71F3A7A2A4B}" type="pres">
      <dgm:prSet presAssocID="{F11916A7-2999-4743-A6B9-157D92AB612E}" presName="parTrans" presStyleLbl="bgSibTrans2D1" presStyleIdx="4" presStyleCnt="7"/>
      <dgm:spPr/>
    </dgm:pt>
    <dgm:pt modelId="{29EC05E5-D9CA-4D41-AE65-DEA84E7309FF}" type="pres">
      <dgm:prSet presAssocID="{4C6D13F5-A030-42C0-A24B-603493B591F0}" presName="node" presStyleLbl="node1" presStyleIdx="4" presStyleCnt="7">
        <dgm:presLayoutVars>
          <dgm:bulletEnabled val="1"/>
        </dgm:presLayoutVars>
      </dgm:prSet>
      <dgm:spPr/>
    </dgm:pt>
    <dgm:pt modelId="{707FDBEF-06D9-4B32-BD07-8CBECC337DD6}" type="pres">
      <dgm:prSet presAssocID="{8FBD82D5-B997-4E1E-82EC-D0E729D05B39}" presName="parTrans" presStyleLbl="bgSibTrans2D1" presStyleIdx="5" presStyleCnt="7"/>
      <dgm:spPr/>
    </dgm:pt>
    <dgm:pt modelId="{CE9DC492-BEE9-4B85-BD95-02ED38956009}" type="pres">
      <dgm:prSet presAssocID="{88C94BE9-1C1F-4A25-95DA-40023120874E}" presName="node" presStyleLbl="node1" presStyleIdx="5" presStyleCnt="7">
        <dgm:presLayoutVars>
          <dgm:bulletEnabled val="1"/>
        </dgm:presLayoutVars>
      </dgm:prSet>
      <dgm:spPr/>
    </dgm:pt>
    <dgm:pt modelId="{2537E9BC-8E3D-464F-840C-CF4AD3929217}" type="pres">
      <dgm:prSet presAssocID="{5DF196F2-A417-478E-86F0-FD39D0370638}" presName="parTrans" presStyleLbl="bgSibTrans2D1" presStyleIdx="6" presStyleCnt="7"/>
      <dgm:spPr/>
    </dgm:pt>
    <dgm:pt modelId="{E6FFB25F-7530-4F6F-9435-49D16E73DB6B}" type="pres">
      <dgm:prSet presAssocID="{867139A9-6D49-4F49-A1BA-470600F10FDB}" presName="node" presStyleLbl="node1" presStyleIdx="6" presStyleCnt="7">
        <dgm:presLayoutVars>
          <dgm:bulletEnabled val="1"/>
        </dgm:presLayoutVars>
      </dgm:prSet>
      <dgm:spPr/>
    </dgm:pt>
  </dgm:ptLst>
  <dgm:cxnLst>
    <dgm:cxn modelId="{683BA509-0CE1-4068-A90C-E7E4A363B733}" srcId="{C605C40E-96C8-4544-8DD9-9ADDE5F6A2C7}" destId="{9372BC52-1B99-4F80-A436-010BE44BAE9D}" srcOrd="1" destOrd="0" parTransId="{2AEB7A20-B11D-4304-867E-1EF659255089}" sibTransId="{07972A7F-78EF-4D4D-B241-FAC7D7B86076}"/>
    <dgm:cxn modelId="{B57F1A0C-8B1E-4827-BF75-7D2B9360A29E}" type="presOf" srcId="{4BA8745A-CAAA-4E18-B513-8844A8C8480C}" destId="{A630C4E4-F561-4CA8-8A13-858CE7406D2E}" srcOrd="0" destOrd="0" presId="urn:microsoft.com/office/officeart/2005/8/layout/radial4"/>
    <dgm:cxn modelId="{D573BD12-1CF0-46A8-8D63-467E0ADB1B4B}" srcId="{C605C40E-96C8-4544-8DD9-9ADDE5F6A2C7}" destId="{867139A9-6D49-4F49-A1BA-470600F10FDB}" srcOrd="6" destOrd="0" parTransId="{5DF196F2-A417-478E-86F0-FD39D0370638}" sibTransId="{A271B354-F9B8-4446-BFE2-2B7116BCC76E}"/>
    <dgm:cxn modelId="{D3378915-2888-4ED5-BA7C-07DB3F122229}" srcId="{C605C40E-96C8-4544-8DD9-9ADDE5F6A2C7}" destId="{88C94BE9-1C1F-4A25-95DA-40023120874E}" srcOrd="5" destOrd="0" parTransId="{8FBD82D5-B997-4E1E-82EC-D0E729D05B39}" sibTransId="{AEAEDAB9-1318-4038-938E-28BAC9B1DE04}"/>
    <dgm:cxn modelId="{DEAE0D19-04B1-46C3-B7BA-CFE2CE979E04}" type="presOf" srcId="{88C94BE9-1C1F-4A25-95DA-40023120874E}" destId="{CE9DC492-BEE9-4B85-BD95-02ED38956009}" srcOrd="0" destOrd="0" presId="urn:microsoft.com/office/officeart/2005/8/layout/radial4"/>
    <dgm:cxn modelId="{97515F26-A0CD-4C1F-9F0F-6C8CFE7D3E7D}" type="presOf" srcId="{C84C3270-1EDD-44EC-9E71-743E1ACAE792}" destId="{45AB02E1-BD94-4708-B10C-20E885FB47D9}" srcOrd="0" destOrd="0" presId="urn:microsoft.com/office/officeart/2005/8/layout/radial4"/>
    <dgm:cxn modelId="{3ADF9729-6BCB-4D33-8EFF-81AD74126801}" type="presOf" srcId="{F11916A7-2999-4743-A6B9-157D92AB612E}" destId="{C18FF52F-6E7D-4CF7-9E81-D71F3A7A2A4B}" srcOrd="0" destOrd="0" presId="urn:microsoft.com/office/officeart/2005/8/layout/radial4"/>
    <dgm:cxn modelId="{96EA9238-EB51-4CD5-80D0-FBDF07ADF964}" type="presOf" srcId="{7303BFF8-8D31-4C25-8BC4-B1953D4EF4A7}" destId="{F6357ECC-7B31-4FF8-AC28-4AA59A147C4A}" srcOrd="0" destOrd="0" presId="urn:microsoft.com/office/officeart/2005/8/layout/radial4"/>
    <dgm:cxn modelId="{DF8FD340-2229-44A5-8BD7-833B7068A2B8}" srcId="{C605C40E-96C8-4544-8DD9-9ADDE5F6A2C7}" destId="{4C6D13F5-A030-42C0-A24B-603493B591F0}" srcOrd="4" destOrd="0" parTransId="{F11916A7-2999-4743-A6B9-157D92AB612E}" sibTransId="{271FF7C4-992F-4B0A-9E89-C7A70137A93C}"/>
    <dgm:cxn modelId="{52B4C254-9A98-4293-BAD8-D3A9B7B59F4D}" type="presOf" srcId="{EC30F9F9-6924-4024-AD70-E239E0A83443}" destId="{B6D80437-B2BA-46AB-8A3D-D1FBDAC6C856}" srcOrd="0" destOrd="0" presId="urn:microsoft.com/office/officeart/2005/8/layout/radial4"/>
    <dgm:cxn modelId="{025E3856-76A0-46FC-9A14-375080898223}" srcId="{C605C40E-96C8-4544-8DD9-9ADDE5F6A2C7}" destId="{EC5553B3-8FA6-4573-B3F3-E153A225A42F}" srcOrd="3" destOrd="0" parTransId="{C84C3270-1EDD-44EC-9E71-743E1ACAE792}" sibTransId="{412C65AA-899E-45ED-A655-4A57FA9C2084}"/>
    <dgm:cxn modelId="{0A77E86D-B482-46DB-B2FE-CB1E3B0C7792}" type="presOf" srcId="{867139A9-6D49-4F49-A1BA-470600F10FDB}" destId="{E6FFB25F-7530-4F6F-9435-49D16E73DB6B}" srcOrd="0" destOrd="0" presId="urn:microsoft.com/office/officeart/2005/8/layout/radial4"/>
    <dgm:cxn modelId="{0641FA6D-725E-4B91-B367-0BEF18CA4CEC}" type="presOf" srcId="{9372BC52-1B99-4F80-A436-010BE44BAE9D}" destId="{115D649B-002B-44D9-AD7F-EB8C45CFD3FB}" srcOrd="0" destOrd="0" presId="urn:microsoft.com/office/officeart/2005/8/layout/radial4"/>
    <dgm:cxn modelId="{25569671-2D92-4DEC-8D54-BEE445D996F6}" type="presOf" srcId="{EC5553B3-8FA6-4573-B3F3-E153A225A42F}" destId="{F0A654ED-D475-450C-8D87-6ECC6EB20774}" srcOrd="0" destOrd="0" presId="urn:microsoft.com/office/officeart/2005/8/layout/radial4"/>
    <dgm:cxn modelId="{05D3E173-B705-413F-8781-CA7C4876982D}" type="presOf" srcId="{B4221A40-2EF4-43EB-BE69-858B33A2F710}" destId="{CBCB4F09-0F45-4B94-BA55-1FEC94DF154F}" srcOrd="0" destOrd="0" presId="urn:microsoft.com/office/officeart/2005/8/layout/radial4"/>
    <dgm:cxn modelId="{18C10C81-2CCB-440A-A287-8DDDDE27F217}" srcId="{C605C40E-96C8-4544-8DD9-9ADDE5F6A2C7}" destId="{EC30F9F9-6924-4024-AD70-E239E0A83443}" srcOrd="0" destOrd="0" parTransId="{6474FA5C-90A9-4D0A-81A1-217E755345BF}" sibTransId="{5FAD04AD-00BF-4BD6-AE67-2246FC414CF2}"/>
    <dgm:cxn modelId="{AE90FF85-3883-4DE8-BA39-84E1F5F5BB50}" type="presOf" srcId="{2AEB7A20-B11D-4304-867E-1EF659255089}" destId="{E7292057-A2D9-4DFB-A7AC-B1E476E100A0}" srcOrd="0" destOrd="0" presId="urn:microsoft.com/office/officeart/2005/8/layout/radial4"/>
    <dgm:cxn modelId="{96352690-9154-4D33-BB85-BFBA6583C098}" type="presOf" srcId="{C605C40E-96C8-4544-8DD9-9ADDE5F6A2C7}" destId="{AF2A197D-302B-488F-A24C-C2FD56699D93}" srcOrd="0" destOrd="0" presId="urn:microsoft.com/office/officeart/2005/8/layout/radial4"/>
    <dgm:cxn modelId="{ACB05991-B127-4466-A0D4-9621511E9294}" srcId="{C605C40E-96C8-4544-8DD9-9ADDE5F6A2C7}" destId="{B4221A40-2EF4-43EB-BE69-858B33A2F710}" srcOrd="2" destOrd="0" parTransId="{4BA8745A-CAAA-4E18-B513-8844A8C8480C}" sibTransId="{2413EC29-EC2A-42F9-B9C9-64D8611F11C6}"/>
    <dgm:cxn modelId="{4B069098-97AF-4E11-B7F1-0EF6BC188AA5}" type="presOf" srcId="{6474FA5C-90A9-4D0A-81A1-217E755345BF}" destId="{18DED4C9-8030-4A53-AFC8-274C5AB36C5C}" srcOrd="0" destOrd="0" presId="urn:microsoft.com/office/officeart/2005/8/layout/radial4"/>
    <dgm:cxn modelId="{D49161B9-4DFB-4119-B6DE-40B4DC05BD01}" type="presOf" srcId="{4C6D13F5-A030-42C0-A24B-603493B591F0}" destId="{29EC05E5-D9CA-4D41-AE65-DEA84E7309FF}" srcOrd="0" destOrd="0" presId="urn:microsoft.com/office/officeart/2005/8/layout/radial4"/>
    <dgm:cxn modelId="{558470C1-818E-4BC8-99CD-A85C8FD2FE10}" srcId="{7303BFF8-8D31-4C25-8BC4-B1953D4EF4A7}" destId="{C605C40E-96C8-4544-8DD9-9ADDE5F6A2C7}" srcOrd="0" destOrd="0" parTransId="{02A2B610-EB5C-44C9-9723-277ACD39C4D9}" sibTransId="{A08EFFF3-5647-44AC-9EC0-B90CF9A27E58}"/>
    <dgm:cxn modelId="{BB6D5CD8-91B1-4640-8582-F8E677E5BA61}" type="presOf" srcId="{8FBD82D5-B997-4E1E-82EC-D0E729D05B39}" destId="{707FDBEF-06D9-4B32-BD07-8CBECC337DD6}" srcOrd="0" destOrd="0" presId="urn:microsoft.com/office/officeart/2005/8/layout/radial4"/>
    <dgm:cxn modelId="{2C9108ED-7F5C-460A-8FCF-693FA0795C30}" type="presOf" srcId="{5DF196F2-A417-478E-86F0-FD39D0370638}" destId="{2537E9BC-8E3D-464F-840C-CF4AD3929217}" srcOrd="0" destOrd="0" presId="urn:microsoft.com/office/officeart/2005/8/layout/radial4"/>
    <dgm:cxn modelId="{C6E12508-47A6-4E45-83CC-DBA0C6447AD8}" type="presParOf" srcId="{F6357ECC-7B31-4FF8-AC28-4AA59A147C4A}" destId="{AF2A197D-302B-488F-A24C-C2FD56699D93}" srcOrd="0" destOrd="0" presId="urn:microsoft.com/office/officeart/2005/8/layout/radial4"/>
    <dgm:cxn modelId="{632F18FC-ADF7-4FB8-99A5-E9E3A29FAC27}" type="presParOf" srcId="{F6357ECC-7B31-4FF8-AC28-4AA59A147C4A}" destId="{18DED4C9-8030-4A53-AFC8-274C5AB36C5C}" srcOrd="1" destOrd="0" presId="urn:microsoft.com/office/officeart/2005/8/layout/radial4"/>
    <dgm:cxn modelId="{1BA3DCC4-7232-4C34-A441-CD56B98EA954}" type="presParOf" srcId="{F6357ECC-7B31-4FF8-AC28-4AA59A147C4A}" destId="{B6D80437-B2BA-46AB-8A3D-D1FBDAC6C856}" srcOrd="2" destOrd="0" presId="urn:microsoft.com/office/officeart/2005/8/layout/radial4"/>
    <dgm:cxn modelId="{36EBEA76-2C5E-404A-9C89-395594D9D1EE}" type="presParOf" srcId="{F6357ECC-7B31-4FF8-AC28-4AA59A147C4A}" destId="{E7292057-A2D9-4DFB-A7AC-B1E476E100A0}" srcOrd="3" destOrd="0" presId="urn:microsoft.com/office/officeart/2005/8/layout/radial4"/>
    <dgm:cxn modelId="{005E96F0-FD5E-423D-B6F1-D83FB822E027}" type="presParOf" srcId="{F6357ECC-7B31-4FF8-AC28-4AA59A147C4A}" destId="{115D649B-002B-44D9-AD7F-EB8C45CFD3FB}" srcOrd="4" destOrd="0" presId="urn:microsoft.com/office/officeart/2005/8/layout/radial4"/>
    <dgm:cxn modelId="{A7858AF3-E6B0-4B68-B462-26967C2BE03B}" type="presParOf" srcId="{F6357ECC-7B31-4FF8-AC28-4AA59A147C4A}" destId="{A630C4E4-F561-4CA8-8A13-858CE7406D2E}" srcOrd="5" destOrd="0" presId="urn:microsoft.com/office/officeart/2005/8/layout/radial4"/>
    <dgm:cxn modelId="{09E6AE87-ECC7-41A1-AAB3-667549562F4A}" type="presParOf" srcId="{F6357ECC-7B31-4FF8-AC28-4AA59A147C4A}" destId="{CBCB4F09-0F45-4B94-BA55-1FEC94DF154F}" srcOrd="6" destOrd="0" presId="urn:microsoft.com/office/officeart/2005/8/layout/radial4"/>
    <dgm:cxn modelId="{84F197A7-E0E4-4EBF-B6FC-24BC662BA988}" type="presParOf" srcId="{F6357ECC-7B31-4FF8-AC28-4AA59A147C4A}" destId="{45AB02E1-BD94-4708-B10C-20E885FB47D9}" srcOrd="7" destOrd="0" presId="urn:microsoft.com/office/officeart/2005/8/layout/radial4"/>
    <dgm:cxn modelId="{7151817B-E430-4952-BBB8-5B5BA9D6E571}" type="presParOf" srcId="{F6357ECC-7B31-4FF8-AC28-4AA59A147C4A}" destId="{F0A654ED-D475-450C-8D87-6ECC6EB20774}" srcOrd="8" destOrd="0" presId="urn:microsoft.com/office/officeart/2005/8/layout/radial4"/>
    <dgm:cxn modelId="{DFFD808B-CEFB-48AE-9D49-03A6223E3636}" type="presParOf" srcId="{F6357ECC-7B31-4FF8-AC28-4AA59A147C4A}" destId="{C18FF52F-6E7D-4CF7-9E81-D71F3A7A2A4B}" srcOrd="9" destOrd="0" presId="urn:microsoft.com/office/officeart/2005/8/layout/radial4"/>
    <dgm:cxn modelId="{A2661F2A-9CA1-4D82-B564-7C74E72A48EF}" type="presParOf" srcId="{F6357ECC-7B31-4FF8-AC28-4AA59A147C4A}" destId="{29EC05E5-D9CA-4D41-AE65-DEA84E7309FF}" srcOrd="10" destOrd="0" presId="urn:microsoft.com/office/officeart/2005/8/layout/radial4"/>
    <dgm:cxn modelId="{E8D841AB-77A2-47B6-A3D7-A52757E69B1B}" type="presParOf" srcId="{F6357ECC-7B31-4FF8-AC28-4AA59A147C4A}" destId="{707FDBEF-06D9-4B32-BD07-8CBECC337DD6}" srcOrd="11" destOrd="0" presId="urn:microsoft.com/office/officeart/2005/8/layout/radial4"/>
    <dgm:cxn modelId="{216F9513-1E5B-4FD3-9E9A-DDF688FD1598}" type="presParOf" srcId="{F6357ECC-7B31-4FF8-AC28-4AA59A147C4A}" destId="{CE9DC492-BEE9-4B85-BD95-02ED38956009}" srcOrd="12" destOrd="0" presId="urn:microsoft.com/office/officeart/2005/8/layout/radial4"/>
    <dgm:cxn modelId="{F5C7397E-BB5F-4C22-BCF3-CC93D35569F9}" type="presParOf" srcId="{F6357ECC-7B31-4FF8-AC28-4AA59A147C4A}" destId="{2537E9BC-8E3D-464F-840C-CF4AD3929217}" srcOrd="13" destOrd="0" presId="urn:microsoft.com/office/officeart/2005/8/layout/radial4"/>
    <dgm:cxn modelId="{1ECF9EEB-DC96-4304-94BA-F6BB1F415335}" type="presParOf" srcId="{F6357ECC-7B31-4FF8-AC28-4AA59A147C4A}" destId="{E6FFB25F-7530-4F6F-9435-49D16E73DB6B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A197D-302B-488F-A24C-C2FD56699D93}">
      <dsp:nvSpPr>
        <dsp:cNvPr id="0" name=""/>
        <dsp:cNvSpPr/>
      </dsp:nvSpPr>
      <dsp:spPr>
        <a:xfrm>
          <a:off x="3860288" y="2791680"/>
          <a:ext cx="1928495" cy="19284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dirty="0"/>
            <a:t>terceiro setor</a:t>
          </a:r>
          <a:endParaRPr lang="en-US" sz="2600" kern="1200" dirty="0"/>
        </a:p>
      </dsp:txBody>
      <dsp:txXfrm>
        <a:off x="4142710" y="3074102"/>
        <a:ext cx="1363651" cy="1363651"/>
      </dsp:txXfrm>
    </dsp:sp>
    <dsp:sp modelId="{18DED4C9-8030-4A53-AFC8-274C5AB36C5C}">
      <dsp:nvSpPr>
        <dsp:cNvPr id="0" name=""/>
        <dsp:cNvSpPr/>
      </dsp:nvSpPr>
      <dsp:spPr>
        <a:xfrm rot="10800000">
          <a:off x="1609487" y="3481117"/>
          <a:ext cx="2127006" cy="54962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D80437-B2BA-46AB-8A3D-D1FBDAC6C856}">
      <dsp:nvSpPr>
        <dsp:cNvPr id="0" name=""/>
        <dsp:cNvSpPr/>
      </dsp:nvSpPr>
      <dsp:spPr>
        <a:xfrm>
          <a:off x="934514" y="3215949"/>
          <a:ext cx="1349946" cy="10799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governo</a:t>
          </a:r>
          <a:endParaRPr lang="en-US" sz="1600" kern="1200" dirty="0"/>
        </a:p>
      </dsp:txBody>
      <dsp:txXfrm>
        <a:off x="966145" y="3247580"/>
        <a:ext cx="1286684" cy="1016695"/>
      </dsp:txXfrm>
    </dsp:sp>
    <dsp:sp modelId="{E7292057-A2D9-4DFB-A7AC-B1E476E100A0}">
      <dsp:nvSpPr>
        <dsp:cNvPr id="0" name=""/>
        <dsp:cNvSpPr/>
      </dsp:nvSpPr>
      <dsp:spPr>
        <a:xfrm rot="12600000">
          <a:off x="1897739" y="2405344"/>
          <a:ext cx="2127006" cy="54962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5D649B-002B-44D9-AD7F-EB8C45CFD3FB}">
      <dsp:nvSpPr>
        <dsp:cNvPr id="0" name=""/>
        <dsp:cNvSpPr/>
      </dsp:nvSpPr>
      <dsp:spPr>
        <a:xfrm>
          <a:off x="1365249" y="1608424"/>
          <a:ext cx="1349946" cy="10799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empresas</a:t>
          </a:r>
          <a:endParaRPr lang="en-US" sz="1600" kern="1200" dirty="0"/>
        </a:p>
      </dsp:txBody>
      <dsp:txXfrm>
        <a:off x="1396880" y="1640055"/>
        <a:ext cx="1286684" cy="1016695"/>
      </dsp:txXfrm>
    </dsp:sp>
    <dsp:sp modelId="{A630C4E4-F561-4CA8-8A13-858CE7406D2E}">
      <dsp:nvSpPr>
        <dsp:cNvPr id="0" name=""/>
        <dsp:cNvSpPr/>
      </dsp:nvSpPr>
      <dsp:spPr>
        <a:xfrm rot="14400000">
          <a:off x="2685260" y="1617824"/>
          <a:ext cx="2127006" cy="54962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CB4F09-0F45-4B94-BA55-1FEC94DF154F}">
      <dsp:nvSpPr>
        <dsp:cNvPr id="0" name=""/>
        <dsp:cNvSpPr/>
      </dsp:nvSpPr>
      <dsp:spPr>
        <a:xfrm>
          <a:off x="2542038" y="431635"/>
          <a:ext cx="1349946" cy="10799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fundações</a:t>
          </a:r>
          <a:r>
            <a:rPr lang="en-US" sz="1600" b="1" kern="1200" dirty="0"/>
            <a:t> e </a:t>
          </a:r>
          <a:r>
            <a:rPr lang="en-US" sz="1600" b="1" kern="1200" dirty="0" err="1"/>
            <a:t>institutos</a:t>
          </a:r>
          <a:endParaRPr lang="en-US" sz="1600" b="1" kern="1200" dirty="0"/>
        </a:p>
      </dsp:txBody>
      <dsp:txXfrm>
        <a:off x="2573669" y="463266"/>
        <a:ext cx="1286684" cy="1016695"/>
      </dsp:txXfrm>
    </dsp:sp>
    <dsp:sp modelId="{45AB02E1-BD94-4708-B10C-20E885FB47D9}">
      <dsp:nvSpPr>
        <dsp:cNvPr id="0" name=""/>
        <dsp:cNvSpPr/>
      </dsp:nvSpPr>
      <dsp:spPr>
        <a:xfrm rot="16200000">
          <a:off x="3761032" y="1329572"/>
          <a:ext cx="2127006" cy="54962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A654ED-D475-450C-8D87-6ECC6EB20774}">
      <dsp:nvSpPr>
        <dsp:cNvPr id="0" name=""/>
        <dsp:cNvSpPr/>
      </dsp:nvSpPr>
      <dsp:spPr>
        <a:xfrm>
          <a:off x="4035147" y="900"/>
          <a:ext cx="1578776" cy="10799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ajuda internacional</a:t>
          </a:r>
          <a:endParaRPr lang="en-US" sz="1600" kern="1200" dirty="0"/>
        </a:p>
      </dsp:txBody>
      <dsp:txXfrm>
        <a:off x="4066778" y="32531"/>
        <a:ext cx="1515514" cy="1016695"/>
      </dsp:txXfrm>
    </dsp:sp>
    <dsp:sp modelId="{C18FF52F-6E7D-4CF7-9E81-D71F3A7A2A4B}">
      <dsp:nvSpPr>
        <dsp:cNvPr id="0" name=""/>
        <dsp:cNvSpPr/>
      </dsp:nvSpPr>
      <dsp:spPr>
        <a:xfrm rot="18000000">
          <a:off x="4836805" y="1617824"/>
          <a:ext cx="2127006" cy="54962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EC05E5-D9CA-4D41-AE65-DEA84E7309FF}">
      <dsp:nvSpPr>
        <dsp:cNvPr id="0" name=""/>
        <dsp:cNvSpPr/>
      </dsp:nvSpPr>
      <dsp:spPr>
        <a:xfrm>
          <a:off x="5757086" y="431635"/>
          <a:ext cx="1349946" cy="10799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igrejas</a:t>
          </a:r>
          <a:endParaRPr lang="en-US" sz="1600" kern="1200" dirty="0"/>
        </a:p>
      </dsp:txBody>
      <dsp:txXfrm>
        <a:off x="5788717" y="463266"/>
        <a:ext cx="1286684" cy="1016695"/>
      </dsp:txXfrm>
    </dsp:sp>
    <dsp:sp modelId="{707FDBEF-06D9-4B32-BD07-8CBECC337DD6}">
      <dsp:nvSpPr>
        <dsp:cNvPr id="0" name=""/>
        <dsp:cNvSpPr/>
      </dsp:nvSpPr>
      <dsp:spPr>
        <a:xfrm rot="19800000">
          <a:off x="5624325" y="2405344"/>
          <a:ext cx="2127006" cy="54962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9DC492-BEE9-4B85-BD95-02ED38956009}">
      <dsp:nvSpPr>
        <dsp:cNvPr id="0" name=""/>
        <dsp:cNvSpPr/>
      </dsp:nvSpPr>
      <dsp:spPr>
        <a:xfrm>
          <a:off x="6933876" y="1608424"/>
          <a:ext cx="1349946" cy="10799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produtos /</a:t>
          </a: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serviços</a:t>
          </a:r>
        </a:p>
      </dsp:txBody>
      <dsp:txXfrm>
        <a:off x="6965507" y="1640055"/>
        <a:ext cx="1286684" cy="1016695"/>
      </dsp:txXfrm>
    </dsp:sp>
    <dsp:sp modelId="{2537E9BC-8E3D-464F-840C-CF4AD3929217}">
      <dsp:nvSpPr>
        <dsp:cNvPr id="0" name=""/>
        <dsp:cNvSpPr/>
      </dsp:nvSpPr>
      <dsp:spPr>
        <a:xfrm>
          <a:off x="5912577" y="3481117"/>
          <a:ext cx="2127006" cy="54962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FB25F-7530-4F6F-9435-49D16E73DB6B}">
      <dsp:nvSpPr>
        <dsp:cNvPr id="0" name=""/>
        <dsp:cNvSpPr/>
      </dsp:nvSpPr>
      <dsp:spPr>
        <a:xfrm>
          <a:off x="7364611" y="3215949"/>
          <a:ext cx="1349946" cy="10799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pessoas físicas</a:t>
          </a:r>
        </a:p>
      </dsp:txBody>
      <dsp:txXfrm>
        <a:off x="7396242" y="3247580"/>
        <a:ext cx="1286684" cy="10166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A197D-302B-488F-A24C-C2FD56699D93}">
      <dsp:nvSpPr>
        <dsp:cNvPr id="0" name=""/>
        <dsp:cNvSpPr/>
      </dsp:nvSpPr>
      <dsp:spPr>
        <a:xfrm>
          <a:off x="3860288" y="2791680"/>
          <a:ext cx="1928495" cy="19284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 dirty="0"/>
            <a:t>terceiro setor</a:t>
          </a:r>
          <a:endParaRPr lang="en-US" sz="2600" kern="1200" dirty="0"/>
        </a:p>
      </dsp:txBody>
      <dsp:txXfrm>
        <a:off x="4142710" y="3074102"/>
        <a:ext cx="1363651" cy="1363651"/>
      </dsp:txXfrm>
    </dsp:sp>
    <dsp:sp modelId="{18DED4C9-8030-4A53-AFC8-274C5AB36C5C}">
      <dsp:nvSpPr>
        <dsp:cNvPr id="0" name=""/>
        <dsp:cNvSpPr/>
      </dsp:nvSpPr>
      <dsp:spPr>
        <a:xfrm rot="10800000">
          <a:off x="1609487" y="3481117"/>
          <a:ext cx="2127006" cy="54962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D80437-B2BA-46AB-8A3D-D1FBDAC6C856}">
      <dsp:nvSpPr>
        <dsp:cNvPr id="0" name=""/>
        <dsp:cNvSpPr/>
      </dsp:nvSpPr>
      <dsp:spPr>
        <a:xfrm>
          <a:off x="934514" y="3215949"/>
          <a:ext cx="1349946" cy="10799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governo</a:t>
          </a:r>
          <a:endParaRPr lang="en-US" sz="1600" kern="1200" dirty="0"/>
        </a:p>
      </dsp:txBody>
      <dsp:txXfrm>
        <a:off x="966145" y="3247580"/>
        <a:ext cx="1286684" cy="1016695"/>
      </dsp:txXfrm>
    </dsp:sp>
    <dsp:sp modelId="{E7292057-A2D9-4DFB-A7AC-B1E476E100A0}">
      <dsp:nvSpPr>
        <dsp:cNvPr id="0" name=""/>
        <dsp:cNvSpPr/>
      </dsp:nvSpPr>
      <dsp:spPr>
        <a:xfrm rot="12600000">
          <a:off x="1897739" y="2405344"/>
          <a:ext cx="2127006" cy="54962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5D649B-002B-44D9-AD7F-EB8C45CFD3FB}">
      <dsp:nvSpPr>
        <dsp:cNvPr id="0" name=""/>
        <dsp:cNvSpPr/>
      </dsp:nvSpPr>
      <dsp:spPr>
        <a:xfrm>
          <a:off x="1365249" y="1608424"/>
          <a:ext cx="1349946" cy="10799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empresas</a:t>
          </a:r>
          <a:endParaRPr lang="en-US" sz="1600" kern="1200" dirty="0"/>
        </a:p>
      </dsp:txBody>
      <dsp:txXfrm>
        <a:off x="1396880" y="1640055"/>
        <a:ext cx="1286684" cy="1016695"/>
      </dsp:txXfrm>
    </dsp:sp>
    <dsp:sp modelId="{A630C4E4-F561-4CA8-8A13-858CE7406D2E}">
      <dsp:nvSpPr>
        <dsp:cNvPr id="0" name=""/>
        <dsp:cNvSpPr/>
      </dsp:nvSpPr>
      <dsp:spPr>
        <a:xfrm rot="14400000">
          <a:off x="2685260" y="1617824"/>
          <a:ext cx="2127006" cy="54962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CB4F09-0F45-4B94-BA55-1FEC94DF154F}">
      <dsp:nvSpPr>
        <dsp:cNvPr id="0" name=""/>
        <dsp:cNvSpPr/>
      </dsp:nvSpPr>
      <dsp:spPr>
        <a:xfrm>
          <a:off x="2542038" y="431635"/>
          <a:ext cx="1349946" cy="10799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fundações</a:t>
          </a:r>
          <a:r>
            <a:rPr lang="en-US" sz="1600" b="1" kern="1200" dirty="0"/>
            <a:t> e </a:t>
          </a:r>
          <a:r>
            <a:rPr lang="en-US" sz="1600" b="1" kern="1200" dirty="0" err="1"/>
            <a:t>institutos</a:t>
          </a:r>
          <a:endParaRPr lang="en-US" sz="1600" b="1" kern="1200" dirty="0"/>
        </a:p>
      </dsp:txBody>
      <dsp:txXfrm>
        <a:off x="2573669" y="463266"/>
        <a:ext cx="1286684" cy="1016695"/>
      </dsp:txXfrm>
    </dsp:sp>
    <dsp:sp modelId="{45AB02E1-BD94-4708-B10C-20E885FB47D9}">
      <dsp:nvSpPr>
        <dsp:cNvPr id="0" name=""/>
        <dsp:cNvSpPr/>
      </dsp:nvSpPr>
      <dsp:spPr>
        <a:xfrm rot="16200000">
          <a:off x="3761032" y="1329572"/>
          <a:ext cx="2127006" cy="54962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A654ED-D475-450C-8D87-6ECC6EB20774}">
      <dsp:nvSpPr>
        <dsp:cNvPr id="0" name=""/>
        <dsp:cNvSpPr/>
      </dsp:nvSpPr>
      <dsp:spPr>
        <a:xfrm>
          <a:off x="4035147" y="900"/>
          <a:ext cx="1578776" cy="10799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ajuda internacional</a:t>
          </a:r>
          <a:endParaRPr lang="en-US" sz="1600" kern="1200" dirty="0"/>
        </a:p>
      </dsp:txBody>
      <dsp:txXfrm>
        <a:off x="4066778" y="32531"/>
        <a:ext cx="1515514" cy="1016695"/>
      </dsp:txXfrm>
    </dsp:sp>
    <dsp:sp modelId="{C18FF52F-6E7D-4CF7-9E81-D71F3A7A2A4B}">
      <dsp:nvSpPr>
        <dsp:cNvPr id="0" name=""/>
        <dsp:cNvSpPr/>
      </dsp:nvSpPr>
      <dsp:spPr>
        <a:xfrm rot="18000000">
          <a:off x="4836805" y="1617824"/>
          <a:ext cx="2127006" cy="54962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EC05E5-D9CA-4D41-AE65-DEA84E7309FF}">
      <dsp:nvSpPr>
        <dsp:cNvPr id="0" name=""/>
        <dsp:cNvSpPr/>
      </dsp:nvSpPr>
      <dsp:spPr>
        <a:xfrm>
          <a:off x="5757086" y="431635"/>
          <a:ext cx="1349946" cy="10799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igrejas</a:t>
          </a:r>
          <a:endParaRPr lang="en-US" sz="1600" kern="1200" dirty="0"/>
        </a:p>
      </dsp:txBody>
      <dsp:txXfrm>
        <a:off x="5788717" y="463266"/>
        <a:ext cx="1286684" cy="1016695"/>
      </dsp:txXfrm>
    </dsp:sp>
    <dsp:sp modelId="{707FDBEF-06D9-4B32-BD07-8CBECC337DD6}">
      <dsp:nvSpPr>
        <dsp:cNvPr id="0" name=""/>
        <dsp:cNvSpPr/>
      </dsp:nvSpPr>
      <dsp:spPr>
        <a:xfrm rot="19800000">
          <a:off x="5624325" y="2405344"/>
          <a:ext cx="2127006" cy="54962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9DC492-BEE9-4B85-BD95-02ED38956009}">
      <dsp:nvSpPr>
        <dsp:cNvPr id="0" name=""/>
        <dsp:cNvSpPr/>
      </dsp:nvSpPr>
      <dsp:spPr>
        <a:xfrm>
          <a:off x="6933876" y="1608424"/>
          <a:ext cx="1349946" cy="10799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produtos /</a:t>
          </a: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serviços</a:t>
          </a:r>
        </a:p>
      </dsp:txBody>
      <dsp:txXfrm>
        <a:off x="6965507" y="1640055"/>
        <a:ext cx="1286684" cy="1016695"/>
      </dsp:txXfrm>
    </dsp:sp>
    <dsp:sp modelId="{2537E9BC-8E3D-464F-840C-CF4AD3929217}">
      <dsp:nvSpPr>
        <dsp:cNvPr id="0" name=""/>
        <dsp:cNvSpPr/>
      </dsp:nvSpPr>
      <dsp:spPr>
        <a:xfrm>
          <a:off x="5912577" y="3481117"/>
          <a:ext cx="2127006" cy="54962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FB25F-7530-4F6F-9435-49D16E73DB6B}">
      <dsp:nvSpPr>
        <dsp:cNvPr id="0" name=""/>
        <dsp:cNvSpPr/>
      </dsp:nvSpPr>
      <dsp:spPr>
        <a:xfrm>
          <a:off x="7364611" y="3215949"/>
          <a:ext cx="1349946" cy="10799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pessoas físicas</a:t>
          </a:r>
        </a:p>
      </dsp:txBody>
      <dsp:txXfrm>
        <a:off x="7396242" y="3247580"/>
        <a:ext cx="1286684" cy="10166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FA762C80-6D2D-4061-8A65-A25F579F4424}" type="datetimeFigureOut">
              <a:rPr lang="pt-BR"/>
              <a:pPr>
                <a:defRPr/>
              </a:pPr>
              <a:t>17/09/2025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2189372F-7B49-4B1E-BFEB-6AA29B30EF2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45049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252c829165_0_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g1252c829165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E93B2E-FF18-41E3-A66F-3C7D01AA586B}" type="datetimeFigureOut">
              <a:rPr lang="pt-BR" smtClean="0"/>
              <a:pPr>
                <a:defRPr/>
              </a:pPr>
              <a:t>17/09/2025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AB36A4F5-754D-4741-8C9D-CE7DF75580D2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2691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E93B2E-FF18-41E3-A66F-3C7D01AA586B}" type="datetimeFigureOut">
              <a:rPr lang="pt-BR" smtClean="0"/>
              <a:pPr>
                <a:defRPr/>
              </a:pPr>
              <a:t>17/09/2025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6A4F5-754D-4741-8C9D-CE7DF75580D2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475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E93B2E-FF18-41E3-A66F-3C7D01AA586B}" type="datetimeFigureOut">
              <a:rPr lang="pt-BR" smtClean="0"/>
              <a:pPr>
                <a:defRPr/>
              </a:pPr>
              <a:t>17/09/2025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6A4F5-754D-4741-8C9D-CE7DF75580D2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025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E93B2E-FF18-41E3-A66F-3C7D01AA586B}" type="datetimeFigureOut">
              <a:rPr lang="pt-BR" smtClean="0"/>
              <a:pPr>
                <a:defRPr/>
              </a:pPr>
              <a:t>17/09/2025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6A4F5-754D-4741-8C9D-CE7DF75580D2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8038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pPr>
              <a:defRPr/>
            </a:pPr>
            <a:fld id="{1AE93B2E-FF18-41E3-A66F-3C7D01AA586B}" type="datetimeFigureOut">
              <a:rPr lang="pt-BR" smtClean="0"/>
              <a:pPr>
                <a:defRPr/>
              </a:pPr>
              <a:t>17/09/2025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pPr>
              <a:defRPr/>
            </a:pPr>
            <a:endParaRPr lang="pt-B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AB36A4F5-754D-4741-8C9D-CE7DF75580D2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2810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E93B2E-FF18-41E3-A66F-3C7D01AA586B}" type="datetimeFigureOut">
              <a:rPr lang="pt-BR" smtClean="0"/>
              <a:pPr>
                <a:defRPr/>
              </a:pPr>
              <a:t>17/09/2025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6A4F5-754D-4741-8C9D-CE7DF75580D2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8067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E93B2E-FF18-41E3-A66F-3C7D01AA586B}" type="datetimeFigureOut">
              <a:rPr lang="pt-BR" smtClean="0"/>
              <a:pPr>
                <a:defRPr/>
              </a:pPr>
              <a:t>17/09/2025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6A4F5-754D-4741-8C9D-CE7DF75580D2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828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E93B2E-FF18-41E3-A66F-3C7D01AA586B}" type="datetimeFigureOut">
              <a:rPr lang="pt-BR" smtClean="0"/>
              <a:pPr>
                <a:defRPr/>
              </a:pPr>
              <a:t>17/09/2025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6A4F5-754D-4741-8C9D-CE7DF75580D2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458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E93B2E-FF18-41E3-A66F-3C7D01AA586B}" type="datetimeFigureOut">
              <a:rPr lang="pt-BR" smtClean="0"/>
              <a:pPr>
                <a:defRPr/>
              </a:pPr>
              <a:t>17/09/2025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6A4F5-754D-4741-8C9D-CE7DF75580D2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740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E93B2E-FF18-41E3-A66F-3C7D01AA586B}" type="datetimeFigureOut">
              <a:rPr lang="pt-BR" smtClean="0"/>
              <a:pPr>
                <a:defRPr/>
              </a:pPr>
              <a:t>17/09/2025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6A4F5-754D-4741-8C9D-CE7DF75580D2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243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E93B2E-FF18-41E3-A66F-3C7D01AA586B}" type="datetimeFigureOut">
              <a:rPr lang="pt-BR" smtClean="0"/>
              <a:pPr>
                <a:defRPr/>
              </a:pPr>
              <a:t>17/09/2025</a:t>
            </a:fld>
            <a:endParaRPr lang="pt-B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36A4F5-754D-4741-8C9D-CE7DF75580D2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127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AE93B2E-FF18-41E3-A66F-3C7D01AA586B}" type="datetimeFigureOut">
              <a:rPr lang="pt-BR" smtClean="0"/>
              <a:pPr>
                <a:defRPr/>
              </a:pPr>
              <a:t>17/09/2025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>
              <a:defRPr/>
            </a:pPr>
            <a:fld id="{AB36A4F5-754D-4741-8C9D-CE7DF75580D2}" type="slidenum">
              <a:rPr lang="pt-BR" smtClean="0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087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fe.org.br/" TargetMode="External"/><Relationship Id="rId2" Type="http://schemas.openxmlformats.org/officeDocument/2006/relationships/hyperlink" Target="https://www.monitordasdoacoes.org.br/p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aptadores.org.br/captamos/mudancas-nas-leis-de-incentivo-exigem-mais-atencao-de-patrocinadores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aptadores.org.br/" TargetMode="External"/><Relationship Id="rId3" Type="http://schemas.openxmlformats.org/officeDocument/2006/relationships/hyperlink" Target="https://festivalabcr.org.br/" TargetMode="External"/><Relationship Id="rId7" Type="http://schemas.openxmlformats.org/officeDocument/2006/relationships/hyperlink" Target="http://www.diadedoar.org.br/" TargetMode="External"/><Relationship Id="rId2" Type="http://schemas.openxmlformats.org/officeDocument/2006/relationships/hyperlink" Target="https://www.escolaaberta3setor.org.b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tados.com.br/" TargetMode="External"/><Relationship Id="rId5" Type="http://schemas.openxmlformats.org/officeDocument/2006/relationships/hyperlink" Target="https://conjunta.org/" TargetMode="External"/><Relationship Id="rId10" Type="http://schemas.openxmlformats.org/officeDocument/2006/relationships/image" Target="../media/image29.jpeg"/><Relationship Id="rId4" Type="http://schemas.openxmlformats.org/officeDocument/2006/relationships/hyperlink" Target="https://www.filantropia.ong/iv-encontro" TargetMode="External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fe.org.br/" TargetMode="External"/><Relationship Id="rId2" Type="http://schemas.openxmlformats.org/officeDocument/2006/relationships/hyperlink" Target="https://www.monitordasdoacoes.org.br/p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mapaosc.ipea.gov.br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yn_D1acauM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prosas.com.br/editais" TargetMode="Externa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0E2D3DCD-4716-40AA-90C0-6F2F9F116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37BACED-9574-4AAE-9D04-510030835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6"/>
            <a:ext cx="12192000" cy="2610465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9848" y="2386739"/>
            <a:ext cx="9085940" cy="1472224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pt-BR" sz="5200" dirty="0"/>
              <a:t>Captação de recursos para organizações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055440" y="5373216"/>
            <a:ext cx="9175742" cy="364482"/>
          </a:xfrm>
        </p:spPr>
        <p:txBody>
          <a:bodyPr>
            <a:noAutofit/>
          </a:bodyPr>
          <a:lstStyle/>
          <a:p>
            <a:r>
              <a:rPr lang="pt-BR" sz="2400" dirty="0"/>
              <a:t>Fernando Nogueira – ABCR – 2025</a:t>
            </a: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FA08BC01-A289-44B6-9133-2814052F9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1036" name="Oval 1035">
              <a:extLst>
                <a:ext uri="{FF2B5EF4-FFF2-40B4-BE49-F238E27FC236}">
                  <a16:creationId xmlns:a16="http://schemas.microsoft.com/office/drawing/2014/main" id="{A9CD65F9-B9FF-4981-AB43-F25748584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37" name="Oval 1036">
              <a:extLst>
                <a:ext uri="{FF2B5EF4-FFF2-40B4-BE49-F238E27FC236}">
                  <a16:creationId xmlns:a16="http://schemas.microsoft.com/office/drawing/2014/main" id="{782EC907-6C80-4890-9ECB-3019DBC4D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as </a:t>
            </a:r>
            <a:r>
              <a:rPr lang="pt-BR" dirty="0" err="1"/>
              <a:t>OSCs</a:t>
            </a:r>
            <a:r>
              <a:rPr lang="pt-BR" dirty="0"/>
              <a:t> brasileiras captam?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012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426752" cy="1609344"/>
          </a:xfrm>
        </p:spPr>
        <p:txBody>
          <a:bodyPr>
            <a:normAutofit/>
          </a:bodyPr>
          <a:lstStyle/>
          <a:p>
            <a:r>
              <a:rPr lang="pt-BR" b="1" dirty="0"/>
              <a:t>NÃO HÁ </a:t>
            </a:r>
            <a:r>
              <a:rPr lang="pt-BR" dirty="0"/>
              <a:t>UM ÚNICO modelo ou caminho</a:t>
            </a:r>
          </a:p>
        </p:txBody>
      </p:sp>
      <p:pic>
        <p:nvPicPr>
          <p:cNvPr id="2050" name="Picture 2" descr="3,800+ Multiple Paths Vector Stock Illustrations, Royalty-Free Vector  Graphics &amp; Clip Art - iStock">
            <a:extLst>
              <a:ext uri="{FF2B5EF4-FFF2-40B4-BE49-F238E27FC236}">
                <a16:creationId xmlns:a16="http://schemas.microsoft.com/office/drawing/2014/main" id="{4D6D7A06-BF5F-89F2-B685-CA9FB182A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r="182" b="3"/>
          <a:stretch/>
        </p:blipFill>
        <p:spPr bwMode="auto">
          <a:xfrm>
            <a:off x="1007196" y="2265037"/>
            <a:ext cx="5088800" cy="39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/>
          </a:bodyPr>
          <a:lstStyle/>
          <a:p>
            <a:r>
              <a:rPr lang="pt-BR" dirty="0"/>
              <a:t>Depende do setor / histórico de atuação / região</a:t>
            </a:r>
            <a:br>
              <a:rPr lang="pt-BR" dirty="0"/>
            </a:br>
            <a:endParaRPr lang="pt-BR" dirty="0"/>
          </a:p>
          <a:p>
            <a:r>
              <a:rPr lang="pt-BR" dirty="0"/>
              <a:t>Depende do porte / estrutura</a:t>
            </a:r>
          </a:p>
          <a:p>
            <a:pPr lvl="1"/>
            <a:r>
              <a:rPr lang="pt-BR" dirty="0"/>
              <a:t>Só </a:t>
            </a:r>
            <a:r>
              <a:rPr lang="pt-BR" b="1" dirty="0"/>
              <a:t>24% das organizações </a:t>
            </a:r>
            <a:r>
              <a:rPr lang="pt-BR" dirty="0"/>
              <a:t>brasileiras têm área de captação!</a:t>
            </a:r>
            <a:br>
              <a:rPr lang="pt-BR" dirty="0"/>
            </a:br>
            <a:endParaRPr lang="pt-BR" dirty="0"/>
          </a:p>
          <a:p>
            <a:r>
              <a:rPr lang="pt-BR" dirty="0"/>
              <a:t>Depende das capacidades e perfil da liderança e da equipe</a:t>
            </a:r>
          </a:p>
        </p:txBody>
      </p:sp>
      <p:sp>
        <p:nvSpPr>
          <p:cNvPr id="2063" name="Oval 2062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065" name="Oval 2064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26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6718E4-1FF1-A86D-E990-3EFD6F8DDAB3}"/>
              </a:ext>
            </a:extLst>
          </p:cNvPr>
          <p:cNvSpPr txBox="1"/>
          <p:nvPr/>
        </p:nvSpPr>
        <p:spPr>
          <a:xfrm>
            <a:off x="7907857" y="6279273"/>
            <a:ext cx="3808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Fonte: </a:t>
            </a:r>
            <a:r>
              <a:rPr lang="pt-BR" dirty="0" err="1"/>
              <a:t>Tic</a:t>
            </a:r>
            <a:r>
              <a:rPr lang="pt-BR" dirty="0"/>
              <a:t> </a:t>
            </a:r>
            <a:r>
              <a:rPr lang="pt-BR" dirty="0" err="1"/>
              <a:t>Osfil</a:t>
            </a:r>
            <a:r>
              <a:rPr lang="pt-BR" dirty="0"/>
              <a:t> 2022 / </a:t>
            </a:r>
            <a:r>
              <a:rPr lang="pt-BR" dirty="0" err="1"/>
              <a:t>CGI.br</a:t>
            </a:r>
            <a:endParaRPr lang="pt-B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0DE30B-B11B-8037-8E73-1AA38382C515}"/>
              </a:ext>
            </a:extLst>
          </p:cNvPr>
          <p:cNvSpPr txBox="1">
            <a:spLocks/>
          </p:cNvSpPr>
          <p:nvPr/>
        </p:nvSpPr>
        <p:spPr>
          <a:xfrm>
            <a:off x="7896200" y="5438328"/>
            <a:ext cx="3232048" cy="870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pt-B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9467D-0AC8-34C4-0346-68CD64CCE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" y="14907"/>
            <a:ext cx="7772400" cy="68117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92EA65-9538-2813-86F9-B169052B7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104" y="484632"/>
            <a:ext cx="4096144" cy="1609344"/>
          </a:xfrm>
        </p:spPr>
        <p:txBody>
          <a:bodyPr/>
          <a:lstStyle/>
          <a:p>
            <a:r>
              <a:rPr lang="pt-BR" dirty="0"/>
              <a:t>Alguns dados...</a:t>
            </a:r>
          </a:p>
        </p:txBody>
      </p:sp>
    </p:spTree>
    <p:extLst>
      <p:ext uri="{BB962C8B-B14F-4D97-AF65-F5344CB8AC3E}">
        <p14:creationId xmlns:p14="http://schemas.microsoft.com/office/powerpoint/2010/main" val="158343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02888-0697-6BFC-54C8-C14FF9637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6200" y="5438328"/>
            <a:ext cx="3232048" cy="870992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DBDAFA-25C3-7191-FD52-C9CB667268B3}"/>
              </a:ext>
            </a:extLst>
          </p:cNvPr>
          <p:cNvSpPr txBox="1"/>
          <p:nvPr/>
        </p:nvSpPr>
        <p:spPr>
          <a:xfrm>
            <a:off x="7907857" y="6279273"/>
            <a:ext cx="3808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Fonte: </a:t>
            </a:r>
            <a:r>
              <a:rPr lang="pt-BR" dirty="0" err="1"/>
              <a:t>Tic</a:t>
            </a:r>
            <a:r>
              <a:rPr lang="pt-BR" dirty="0"/>
              <a:t> </a:t>
            </a:r>
            <a:r>
              <a:rPr lang="pt-BR" dirty="0" err="1"/>
              <a:t>Osfil</a:t>
            </a:r>
            <a:r>
              <a:rPr lang="pt-BR" dirty="0"/>
              <a:t> 2022 / </a:t>
            </a:r>
            <a:r>
              <a:rPr lang="pt-BR" dirty="0" err="1"/>
              <a:t>CGI.br</a:t>
            </a:r>
            <a:endParaRPr lang="pt-B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12EFD5-9738-5636-687D-7FBF6FF93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" y="548680"/>
            <a:ext cx="9693406" cy="5792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92EA65-9538-2813-86F9-B169052B7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104" y="484632"/>
            <a:ext cx="4096144" cy="1609344"/>
          </a:xfrm>
        </p:spPr>
        <p:txBody>
          <a:bodyPr/>
          <a:lstStyle/>
          <a:p>
            <a:pPr algn="r"/>
            <a:r>
              <a:rPr lang="pt-BR" dirty="0"/>
              <a:t>Alguns </a:t>
            </a:r>
            <a:br>
              <a:rPr lang="pt-BR" dirty="0"/>
            </a:br>
            <a:r>
              <a:rPr lang="pt-BR" dirty="0"/>
              <a:t>dados...</a:t>
            </a:r>
          </a:p>
        </p:txBody>
      </p:sp>
    </p:spTree>
    <p:extLst>
      <p:ext uri="{BB962C8B-B14F-4D97-AF65-F5344CB8AC3E}">
        <p14:creationId xmlns:p14="http://schemas.microsoft.com/office/powerpoint/2010/main" val="2506595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EA65-9538-2813-86F9-B169052B7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104" y="484632"/>
            <a:ext cx="4096144" cy="1609344"/>
          </a:xfrm>
        </p:spPr>
        <p:txBody>
          <a:bodyPr/>
          <a:lstStyle/>
          <a:p>
            <a:r>
              <a:rPr lang="pt-BR" dirty="0"/>
              <a:t>Alguns dados...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02888-0697-6BFC-54C8-C14FF9637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2104" y="4764024"/>
            <a:ext cx="4096144" cy="1408175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Média de recursos por fonte entre as organizações participantes do Prêmio Melhores ONGs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6718E4-1FF1-A86D-E990-3EFD6F8DDAB3}"/>
              </a:ext>
            </a:extLst>
          </p:cNvPr>
          <p:cNvSpPr txBox="1"/>
          <p:nvPr/>
        </p:nvSpPr>
        <p:spPr>
          <a:xfrm>
            <a:off x="6816080" y="6279273"/>
            <a:ext cx="4513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Fonte: Nogueira / Melhores ONGs (2021)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757854B-6812-D92C-5C56-183803EAF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666133"/>
              </p:ext>
            </p:extLst>
          </p:nvPr>
        </p:nvGraphicFramePr>
        <p:xfrm>
          <a:off x="551384" y="1340769"/>
          <a:ext cx="6098743" cy="510923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38563">
                  <a:extLst>
                    <a:ext uri="{9D8B030D-6E8A-4147-A177-3AD203B41FA5}">
                      <a16:colId xmlns:a16="http://schemas.microsoft.com/office/drawing/2014/main" val="1751875112"/>
                    </a:ext>
                  </a:extLst>
                </a:gridCol>
                <a:gridCol w="1780090">
                  <a:extLst>
                    <a:ext uri="{9D8B030D-6E8A-4147-A177-3AD203B41FA5}">
                      <a16:colId xmlns:a16="http://schemas.microsoft.com/office/drawing/2014/main" val="2985607860"/>
                    </a:ext>
                  </a:extLst>
                </a:gridCol>
                <a:gridCol w="1780090">
                  <a:extLst>
                    <a:ext uri="{9D8B030D-6E8A-4147-A177-3AD203B41FA5}">
                      <a16:colId xmlns:a16="http://schemas.microsoft.com/office/drawing/2014/main" val="1986605311"/>
                    </a:ext>
                  </a:extLst>
                </a:gridCol>
              </a:tblGrid>
              <a:tr h="818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1800" b="1" dirty="0">
                          <a:solidFill>
                            <a:schemeClr val="tx1"/>
                          </a:solidFill>
                          <a:effectLst/>
                        </a:rPr>
                        <a:t>Fonte</a:t>
                      </a:r>
                      <a:endParaRPr lang="en-BR" sz="1800" b="1" i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1800" b="1" dirty="0">
                          <a:solidFill>
                            <a:schemeClr val="tx1"/>
                          </a:solidFill>
                          <a:effectLst/>
                        </a:rPr>
                        <a:t>100 Melhores (%)</a:t>
                      </a:r>
                      <a:endParaRPr lang="en-BR" sz="1800" b="1" i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1800" b="1" dirty="0">
                          <a:solidFill>
                            <a:schemeClr val="tx1"/>
                          </a:solidFill>
                          <a:effectLst/>
                        </a:rPr>
                        <a:t>Outras </a:t>
                      </a:r>
                      <a:br>
                        <a:rPr lang="en-BR" sz="18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BR" sz="1800" b="1" dirty="0">
                          <a:solidFill>
                            <a:schemeClr val="tx1"/>
                          </a:solidFill>
                          <a:effectLst/>
                        </a:rPr>
                        <a:t>(%)</a:t>
                      </a:r>
                      <a:endParaRPr lang="en-BR" sz="1800" b="1" i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4833068"/>
                  </a:ext>
                </a:extLst>
              </a:tr>
              <a:tr h="3902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</a:t>
                      </a:r>
                      <a:r>
                        <a:rPr lang="en-US" sz="18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Empresas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BR" sz="1800" b="0" u="none" strike="noStrike">
                          <a:solidFill>
                            <a:schemeClr val="tx1"/>
                          </a:solidFill>
                          <a:effectLst/>
                        </a:rPr>
                        <a:t>22,2</a:t>
                      </a:r>
                      <a:endParaRPr lang="en-BR" sz="1800" b="0" i="0" u="none" strike="noStrike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BR" sz="1800" b="0" u="none" strike="noStrike">
                          <a:solidFill>
                            <a:schemeClr val="tx1"/>
                          </a:solidFill>
                          <a:effectLst/>
                        </a:rPr>
                        <a:t>23,3</a:t>
                      </a:r>
                      <a:endParaRPr lang="en-BR" sz="1800" b="0" i="0" u="none" strike="noStrike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9966374"/>
                  </a:ext>
                </a:extLst>
              </a:tr>
              <a:tr h="3902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</a:t>
                      </a:r>
                      <a:r>
                        <a:rPr lang="en-US" sz="18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Governo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20,5</a:t>
                      </a:r>
                      <a:endParaRPr lang="en-BR" sz="18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BR" sz="1800" b="0" u="none" strike="noStrike">
                          <a:solidFill>
                            <a:schemeClr val="tx1"/>
                          </a:solidFill>
                          <a:effectLst/>
                        </a:rPr>
                        <a:t>23,9</a:t>
                      </a:r>
                      <a:endParaRPr lang="en-BR" sz="1800" b="0" i="0" u="none" strike="noStrike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0531585"/>
                  </a:ext>
                </a:extLst>
              </a:tr>
              <a:tr h="3902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</a:t>
                      </a:r>
                      <a:r>
                        <a:rPr lang="en-US" sz="18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Indivíduos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17,9</a:t>
                      </a:r>
                      <a:endParaRPr lang="en-BR" sz="18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18,5</a:t>
                      </a:r>
                      <a:endParaRPr lang="en-BR" sz="18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11651591"/>
                  </a:ext>
                </a:extLst>
              </a:tr>
              <a:tr h="3902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Venda de </a:t>
                      </a:r>
                      <a:r>
                        <a:rPr lang="en-US" sz="18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produtos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12,4</a:t>
                      </a:r>
                      <a:endParaRPr lang="en-BR" sz="18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8,8</a:t>
                      </a:r>
                      <a:endParaRPr lang="en-BR" sz="18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87156153"/>
                  </a:ext>
                </a:extLst>
              </a:tr>
              <a:tr h="3902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u="none" strike="noStrike">
                          <a:solidFill>
                            <a:schemeClr val="tx1"/>
                          </a:solidFill>
                          <a:effectLst/>
                        </a:rPr>
                        <a:t>   Fontes internacionais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BR" sz="1800" b="0" u="none" strike="noStrike">
                          <a:solidFill>
                            <a:schemeClr val="tx1"/>
                          </a:solidFill>
                          <a:effectLst/>
                        </a:rPr>
                        <a:t>8,9</a:t>
                      </a:r>
                      <a:endParaRPr lang="en-BR" sz="1800" b="0" i="0" u="none" strike="noStrike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7,1</a:t>
                      </a:r>
                      <a:endParaRPr lang="en-BR" sz="18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55355255"/>
                  </a:ext>
                </a:extLst>
              </a:tr>
              <a:tr h="3902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u="none" strike="noStrike">
                          <a:solidFill>
                            <a:schemeClr val="tx1"/>
                          </a:solidFill>
                          <a:effectLst/>
                        </a:rPr>
                        <a:t>   Outras ONGs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BR" sz="1800" b="0" u="none" strike="noStrike">
                          <a:solidFill>
                            <a:schemeClr val="tx1"/>
                          </a:solidFill>
                          <a:effectLst/>
                        </a:rPr>
                        <a:t>6,5</a:t>
                      </a:r>
                      <a:endParaRPr lang="en-BR" sz="1800" b="0" i="0" u="none" strike="noStrike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4,8</a:t>
                      </a:r>
                      <a:endParaRPr lang="en-BR" sz="18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5457580"/>
                  </a:ext>
                </a:extLst>
              </a:tr>
              <a:tr h="3902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u="none" strike="noStrike">
                          <a:solidFill>
                            <a:schemeClr val="tx1"/>
                          </a:solidFill>
                          <a:effectLst/>
                        </a:rPr>
                        <a:t>   Outros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BR" sz="1800" b="0" u="none" strike="noStrike">
                          <a:solidFill>
                            <a:schemeClr val="tx1"/>
                          </a:solidFill>
                          <a:effectLst/>
                        </a:rPr>
                        <a:t>5,8</a:t>
                      </a:r>
                      <a:endParaRPr lang="en-BR" sz="1800" b="0" i="0" u="none" strike="noStrike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5,9</a:t>
                      </a:r>
                      <a:endParaRPr lang="en-BR" sz="18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60702010"/>
                  </a:ext>
                </a:extLst>
              </a:tr>
              <a:tr h="3902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u="none" strike="noStrike">
                          <a:solidFill>
                            <a:schemeClr val="tx1"/>
                          </a:solidFill>
                          <a:effectLst/>
                        </a:rPr>
                        <a:t>   Eventos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BR" sz="1800" b="0" u="none" strike="noStrike">
                          <a:solidFill>
                            <a:schemeClr val="tx1"/>
                          </a:solidFill>
                          <a:effectLst/>
                        </a:rPr>
                        <a:t>3,1</a:t>
                      </a:r>
                      <a:endParaRPr lang="en-BR" sz="1800" b="0" i="0" u="none" strike="noStrike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3,3</a:t>
                      </a:r>
                      <a:endParaRPr lang="en-BR" sz="18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2069111"/>
                  </a:ext>
                </a:extLst>
              </a:tr>
              <a:tr h="3902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u="none" strike="noStrike">
                          <a:solidFill>
                            <a:schemeClr val="tx1"/>
                          </a:solidFill>
                          <a:effectLst/>
                        </a:rPr>
                        <a:t>   Associados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BR" sz="1800" b="0" u="none" strike="noStrike">
                          <a:solidFill>
                            <a:schemeClr val="tx1"/>
                          </a:solidFill>
                          <a:effectLst/>
                        </a:rPr>
                        <a:t>2,1</a:t>
                      </a:r>
                      <a:endParaRPr lang="en-BR" sz="1800" b="0" i="0" u="none" strike="noStrike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2,8</a:t>
                      </a:r>
                      <a:endParaRPr lang="en-BR" sz="18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4068371"/>
                  </a:ext>
                </a:extLst>
              </a:tr>
              <a:tr h="39028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u="none" strike="noStrike">
                          <a:solidFill>
                            <a:schemeClr val="tx1"/>
                          </a:solidFill>
                          <a:effectLst/>
                        </a:rPr>
                        <a:t>   Fundo patrimonial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BR" sz="1800" b="0" u="none" strike="noStrike">
                          <a:solidFill>
                            <a:schemeClr val="tx1"/>
                          </a:solidFill>
                          <a:effectLst/>
                        </a:rPr>
                        <a:t>0,8</a:t>
                      </a:r>
                      <a:endParaRPr lang="en-BR" sz="1800" b="0" i="0" u="none" strike="noStrike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1,5</a:t>
                      </a:r>
                      <a:endParaRPr lang="en-BR" sz="18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1664237"/>
                  </a:ext>
                </a:extLst>
              </a:tr>
              <a:tr h="38778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1800" b="1" dirty="0">
                          <a:solidFill>
                            <a:schemeClr val="tx1"/>
                          </a:solidFill>
                          <a:effectLst/>
                        </a:rPr>
                        <a:t>  Total</a:t>
                      </a:r>
                      <a:endParaRPr lang="en-BR" sz="1800" b="1" i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1800" b="1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en-BR" sz="1800" b="1" i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1800" b="1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en-BR" sz="1800" b="1" i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9480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7887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EA65-9538-2813-86F9-B169052B7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104" y="484632"/>
            <a:ext cx="4096144" cy="1609344"/>
          </a:xfrm>
        </p:spPr>
        <p:txBody>
          <a:bodyPr/>
          <a:lstStyle/>
          <a:p>
            <a:r>
              <a:rPr lang="pt-BR" dirty="0"/>
              <a:t>Alguns dados...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02888-0697-6BFC-54C8-C14FF9637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5482" y="4149080"/>
            <a:ext cx="4096144" cy="1408175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Média de destino dos recursos captados entre as organizações participantes do Prêmio Melhores ONGs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6718E4-1FF1-A86D-E990-3EFD6F8DDAB3}"/>
              </a:ext>
            </a:extLst>
          </p:cNvPr>
          <p:cNvSpPr txBox="1"/>
          <p:nvPr/>
        </p:nvSpPr>
        <p:spPr>
          <a:xfrm>
            <a:off x="6816080" y="6279273"/>
            <a:ext cx="4513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Fonte: Nogueira / Melhores ONGs (2021)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757854B-6812-D92C-5C56-183803EAF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610436"/>
              </p:ext>
            </p:extLst>
          </p:nvPr>
        </p:nvGraphicFramePr>
        <p:xfrm>
          <a:off x="695400" y="2459151"/>
          <a:ext cx="6537756" cy="277004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865346">
                  <a:extLst>
                    <a:ext uri="{9D8B030D-6E8A-4147-A177-3AD203B41FA5}">
                      <a16:colId xmlns:a16="http://schemas.microsoft.com/office/drawing/2014/main" val="1751875112"/>
                    </a:ext>
                  </a:extLst>
                </a:gridCol>
                <a:gridCol w="1836205">
                  <a:extLst>
                    <a:ext uri="{9D8B030D-6E8A-4147-A177-3AD203B41FA5}">
                      <a16:colId xmlns:a16="http://schemas.microsoft.com/office/drawing/2014/main" val="2985607860"/>
                    </a:ext>
                  </a:extLst>
                </a:gridCol>
                <a:gridCol w="1836205">
                  <a:extLst>
                    <a:ext uri="{9D8B030D-6E8A-4147-A177-3AD203B41FA5}">
                      <a16:colId xmlns:a16="http://schemas.microsoft.com/office/drawing/2014/main" val="1986605311"/>
                    </a:ext>
                  </a:extLst>
                </a:gridCol>
              </a:tblGrid>
              <a:tr h="8186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1800" dirty="0">
                          <a:solidFill>
                            <a:schemeClr val="tx1"/>
                          </a:solidFill>
                          <a:effectLst/>
                        </a:rPr>
                        <a:t>Categoria</a:t>
                      </a:r>
                      <a:endParaRPr lang="en-BR" sz="18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1800" dirty="0">
                          <a:solidFill>
                            <a:schemeClr val="tx1"/>
                          </a:solidFill>
                          <a:effectLst/>
                        </a:rPr>
                        <a:t>100 Melhores (%)</a:t>
                      </a:r>
                      <a:endParaRPr lang="en-BR" sz="18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1800" dirty="0">
                          <a:solidFill>
                            <a:schemeClr val="tx1"/>
                          </a:solidFill>
                          <a:effectLst/>
                        </a:rPr>
                        <a:t>Outras </a:t>
                      </a:r>
                      <a:br>
                        <a:rPr lang="en-BR" sz="18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BR" sz="1800" dirty="0">
                          <a:solidFill>
                            <a:schemeClr val="tx1"/>
                          </a:solidFill>
                          <a:effectLst/>
                        </a:rPr>
                        <a:t>(%)</a:t>
                      </a:r>
                      <a:endParaRPr lang="en-BR" sz="18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4833068"/>
                  </a:ext>
                </a:extLst>
              </a:tr>
              <a:tr h="3902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1800" dirty="0">
                          <a:solidFill>
                            <a:schemeClr val="tx1"/>
                          </a:solidFill>
                          <a:effectLst/>
                        </a:rPr>
                        <a:t>Causa / projetos</a:t>
                      </a:r>
                      <a:endParaRPr lang="en-BR" sz="18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1800" b="0" dirty="0">
                          <a:solidFill>
                            <a:schemeClr val="tx1"/>
                          </a:solidFill>
                          <a:effectLst/>
                        </a:rPr>
                        <a:t>61,4</a:t>
                      </a:r>
                      <a:endParaRPr lang="en-BR" sz="1800" b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1800" b="0" dirty="0">
                          <a:solidFill>
                            <a:schemeClr val="tx1"/>
                          </a:solidFill>
                          <a:effectLst/>
                        </a:rPr>
                        <a:t>57,5</a:t>
                      </a:r>
                      <a:endParaRPr lang="en-BR" sz="1800" b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9966374"/>
                  </a:ext>
                </a:extLst>
              </a:tr>
              <a:tr h="3902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1800" dirty="0">
                          <a:solidFill>
                            <a:schemeClr val="tx1"/>
                          </a:solidFill>
                          <a:effectLst/>
                        </a:rPr>
                        <a:t>Administração / operação</a:t>
                      </a:r>
                      <a:endParaRPr lang="en-BR" sz="18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1800" b="0" dirty="0">
                          <a:solidFill>
                            <a:schemeClr val="tx1"/>
                          </a:solidFill>
                          <a:effectLst/>
                        </a:rPr>
                        <a:t>25,1</a:t>
                      </a:r>
                      <a:endParaRPr lang="en-BR" sz="1800" b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1800" b="0" dirty="0">
                          <a:solidFill>
                            <a:schemeClr val="tx1"/>
                          </a:solidFill>
                          <a:effectLst/>
                        </a:rPr>
                        <a:t>28,4</a:t>
                      </a:r>
                      <a:endParaRPr lang="en-BR" sz="1800" b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0531585"/>
                  </a:ext>
                </a:extLst>
              </a:tr>
              <a:tr h="3902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2000" b="1" dirty="0">
                          <a:solidFill>
                            <a:srgbClr val="0070C0"/>
                          </a:solidFill>
                          <a:effectLst/>
                        </a:rPr>
                        <a:t>Captação de recursos</a:t>
                      </a:r>
                      <a:endParaRPr lang="en-BR" sz="2000" b="1" dirty="0">
                        <a:solidFill>
                          <a:srgbClr val="0070C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2000" b="1" dirty="0">
                          <a:solidFill>
                            <a:srgbClr val="0070C0"/>
                          </a:solidFill>
                          <a:effectLst/>
                        </a:rPr>
                        <a:t>8,0</a:t>
                      </a:r>
                      <a:endParaRPr lang="en-BR" sz="2000" b="1" dirty="0">
                        <a:solidFill>
                          <a:srgbClr val="0070C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2000" b="1" dirty="0">
                          <a:solidFill>
                            <a:srgbClr val="0070C0"/>
                          </a:solidFill>
                          <a:effectLst/>
                        </a:rPr>
                        <a:t>6,8</a:t>
                      </a:r>
                      <a:endParaRPr lang="en-BR" sz="2000" b="1" dirty="0">
                        <a:solidFill>
                          <a:srgbClr val="0070C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1651591"/>
                  </a:ext>
                </a:extLst>
              </a:tr>
              <a:tr h="3902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1800" dirty="0">
                          <a:solidFill>
                            <a:schemeClr val="tx1"/>
                          </a:solidFill>
                          <a:effectLst/>
                        </a:rPr>
                        <a:t>Investimento institucional</a:t>
                      </a:r>
                      <a:endParaRPr lang="en-BR" sz="18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1800" b="0">
                          <a:solidFill>
                            <a:schemeClr val="tx1"/>
                          </a:solidFill>
                          <a:effectLst/>
                        </a:rPr>
                        <a:t>5,5</a:t>
                      </a:r>
                      <a:endParaRPr lang="en-BR" sz="1800" b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1800" b="0" dirty="0">
                          <a:solidFill>
                            <a:schemeClr val="tx1"/>
                          </a:solidFill>
                          <a:effectLst/>
                        </a:rPr>
                        <a:t>7,3</a:t>
                      </a:r>
                      <a:endParaRPr lang="en-BR" sz="1800" b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7156153"/>
                  </a:ext>
                </a:extLst>
              </a:tr>
              <a:tr h="3902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18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BR" sz="18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1800" b="1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en-BR" sz="1800" b="1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BR" sz="1800" b="1" dirty="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en-BR" sz="1800" b="1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53552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7022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Técnicas e estratégias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8319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E043D-3D9E-4AC3-6723-6B3FE055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Alguns princípios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5A227-17CB-602E-3D3E-4B5048B5D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7690448" cy="397188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2000"/>
              </a:spcBef>
            </a:pPr>
            <a:r>
              <a:rPr lang="pt-BR" dirty="0"/>
              <a:t>É saudável buscar diferentes fontes e usar diferentes estratégias: </a:t>
            </a:r>
            <a:r>
              <a:rPr lang="pt-BR" b="1" dirty="0"/>
              <a:t>DIVERSIFICAR!</a:t>
            </a:r>
          </a:p>
          <a:p>
            <a:pPr>
              <a:lnSpc>
                <a:spcPct val="110000"/>
              </a:lnSpc>
              <a:spcBef>
                <a:spcPts val="2000"/>
              </a:spcBef>
            </a:pPr>
            <a:r>
              <a:rPr lang="pt-BR" dirty="0"/>
              <a:t>A responsabilidade é do captador, mas </a:t>
            </a:r>
            <a:r>
              <a:rPr lang="pt-BR" b="1" dirty="0"/>
              <a:t>todos (MESMO!)</a:t>
            </a:r>
            <a:r>
              <a:rPr lang="pt-BR" dirty="0"/>
              <a:t> captam [alta gestão, conselho, áreas de projetos, voluntários...]</a:t>
            </a:r>
          </a:p>
          <a:p>
            <a:pPr>
              <a:lnSpc>
                <a:spcPct val="110000"/>
              </a:lnSpc>
              <a:spcBef>
                <a:spcPts val="2000"/>
              </a:spcBef>
            </a:pPr>
            <a:r>
              <a:rPr lang="pt-BR" dirty="0"/>
              <a:t>Diferentes públicos e técnicas demandam diferentes perfis, capacidades e estrutura</a:t>
            </a:r>
          </a:p>
          <a:p>
            <a:pPr>
              <a:lnSpc>
                <a:spcPct val="110000"/>
              </a:lnSpc>
              <a:spcBef>
                <a:spcPts val="2000"/>
              </a:spcBef>
            </a:pPr>
            <a:r>
              <a:rPr lang="pt-BR" dirty="0"/>
              <a:t>Dando suporte a </a:t>
            </a:r>
            <a:r>
              <a:rPr lang="pt-BR" b="1" dirty="0"/>
              <a:t>todas</a:t>
            </a:r>
            <a:r>
              <a:rPr lang="pt-BR" dirty="0"/>
              <a:t> as técnicas: RELACIONAMENTO </a:t>
            </a:r>
            <a:br>
              <a:rPr lang="pt-BR" dirty="0"/>
            </a:br>
            <a:r>
              <a:rPr lang="pt-BR" dirty="0"/>
              <a:t>(não lembrar só do doador na hora do aperto, só pra pedir $$)</a:t>
            </a:r>
          </a:p>
          <a:p>
            <a:pPr>
              <a:lnSpc>
                <a:spcPct val="110000"/>
              </a:lnSpc>
              <a:spcBef>
                <a:spcPts val="2000"/>
              </a:spcBef>
            </a:pPr>
            <a:endParaRPr lang="pt-BR" dirty="0"/>
          </a:p>
          <a:p>
            <a:pPr>
              <a:lnSpc>
                <a:spcPct val="110000"/>
              </a:lnSpc>
              <a:spcBef>
                <a:spcPts val="2000"/>
              </a:spcBef>
            </a:pPr>
            <a:endParaRPr lang="pt-B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BB31B9-0E16-EA63-641F-B16A356967FD}"/>
              </a:ext>
            </a:extLst>
          </p:cNvPr>
          <p:cNvSpPr txBox="1"/>
          <p:nvPr/>
        </p:nvSpPr>
        <p:spPr>
          <a:xfrm>
            <a:off x="9192344" y="2708920"/>
            <a:ext cx="2520280" cy="205428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2800" b="1" dirty="0"/>
              <a:t>Sempre: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pt-BR" sz="2000" b="1" dirty="0"/>
              <a:t>Conectar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pt-BR" sz="2000" b="1" dirty="0"/>
              <a:t>Ouvir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pt-BR" sz="2000" b="1" dirty="0"/>
              <a:t>Explicar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pt-BR" sz="2000" b="1" dirty="0"/>
              <a:t>Pedir</a:t>
            </a:r>
          </a:p>
        </p:txBody>
      </p:sp>
    </p:spTree>
    <p:extLst>
      <p:ext uri="{BB962C8B-B14F-4D97-AF65-F5344CB8AC3E}">
        <p14:creationId xmlns:p14="http://schemas.microsoft.com/office/powerpoint/2010/main" val="89181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49C87-8938-C51F-092D-FFEEEEE5D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7ECCF-FBF9-367D-B5F4-1F6EE8C84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Content Placeholder 4" descr="A diagram of a company&#10;&#10;Description automatically generated">
            <a:extLst>
              <a:ext uri="{FF2B5EF4-FFF2-40B4-BE49-F238E27FC236}">
                <a16:creationId xmlns:a16="http://schemas.microsoft.com/office/drawing/2014/main" id="{E38DE2F1-CF67-707E-3C2B-FD331AF82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29" y="-101476"/>
            <a:ext cx="11291059" cy="70977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939E36-C8CD-59EA-47EA-5585F968A5E3}"/>
              </a:ext>
            </a:extLst>
          </p:cNvPr>
          <p:cNvSpPr txBox="1"/>
          <p:nvPr/>
        </p:nvSpPr>
        <p:spPr>
          <a:xfrm rot="16200000">
            <a:off x="-2665314" y="3148084"/>
            <a:ext cx="63596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/>
              <a:t>Fonte: Aula “52 Estratégias para captar recursos” – Danilo </a:t>
            </a:r>
            <a:r>
              <a:rPr lang="pt-BR" sz="1600" dirty="0" err="1"/>
              <a:t>Jungers</a:t>
            </a:r>
            <a:r>
              <a:rPr lang="pt-BR" sz="1600" dirty="0"/>
              <a:t>, Thiago </a:t>
            </a:r>
            <a:r>
              <a:rPr lang="pt-BR" sz="1600" dirty="0" err="1"/>
              <a:t>Massagardi</a:t>
            </a:r>
            <a:r>
              <a:rPr lang="pt-BR" sz="1600" dirty="0"/>
              <a:t>, Marina </a:t>
            </a:r>
            <a:r>
              <a:rPr lang="pt-BR" sz="1600" dirty="0" err="1"/>
              <a:t>Massagardi</a:t>
            </a:r>
            <a:r>
              <a:rPr lang="pt-BR" sz="1600" dirty="0"/>
              <a:t> – Festival ABCR 2024</a:t>
            </a:r>
          </a:p>
        </p:txBody>
      </p:sp>
    </p:spTree>
    <p:extLst>
      <p:ext uri="{BB962C8B-B14F-4D97-AF65-F5344CB8AC3E}">
        <p14:creationId xmlns:p14="http://schemas.microsoft.com/office/powerpoint/2010/main" val="2046626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15F97-B27A-E8FA-F923-F705D5D1A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88C192-EDC9-3081-C32C-B97B5B8A301F}"/>
              </a:ext>
            </a:extLst>
          </p:cNvPr>
          <p:cNvSpPr txBox="1"/>
          <p:nvPr/>
        </p:nvSpPr>
        <p:spPr>
          <a:xfrm rot="16200000">
            <a:off x="-2912116" y="3148084"/>
            <a:ext cx="63596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/>
              <a:t>Fonte: Aula “52 Estratégias para captar recursos” – Danilo </a:t>
            </a:r>
            <a:r>
              <a:rPr lang="pt-BR" sz="1600" dirty="0" err="1"/>
              <a:t>Jungers</a:t>
            </a:r>
            <a:r>
              <a:rPr lang="pt-BR" sz="1600" dirty="0"/>
              <a:t>, Thiago </a:t>
            </a:r>
            <a:r>
              <a:rPr lang="pt-BR" sz="1600" dirty="0" err="1"/>
              <a:t>Massagardi</a:t>
            </a:r>
            <a:r>
              <a:rPr lang="pt-BR" sz="1600" dirty="0"/>
              <a:t>, Marina </a:t>
            </a:r>
            <a:r>
              <a:rPr lang="pt-BR" sz="1600" dirty="0" err="1"/>
              <a:t>Massagardi</a:t>
            </a:r>
            <a:endParaRPr lang="pt-BR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02E1E7-47D1-58E7-3045-3C95BD167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2454C4-D000-36D3-83C2-6A0E62C9B1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590" r="2020"/>
          <a:stretch/>
        </p:blipFill>
        <p:spPr>
          <a:xfrm>
            <a:off x="945156" y="0"/>
            <a:ext cx="11237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75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E3267-B6CF-361D-9822-294EA44A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Quem está falando?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05240-453F-AE3A-EA9C-9285AE665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251960"/>
          </a:xfrm>
        </p:spPr>
        <p:txBody>
          <a:bodyPr>
            <a:normAutofit/>
          </a:bodyPr>
          <a:lstStyle/>
          <a:p>
            <a:r>
              <a:rPr lang="pt-BR" b="1" dirty="0"/>
              <a:t>Fernando Nogueira </a:t>
            </a:r>
            <a:r>
              <a:rPr lang="pt-BR" dirty="0"/>
              <a:t>– Diretor Executivo da ABCR e professor da FGV – SP</a:t>
            </a:r>
            <a:br>
              <a:rPr lang="pt-BR" dirty="0"/>
            </a:br>
            <a:br>
              <a:rPr lang="pt-BR" dirty="0"/>
            </a:br>
            <a:br>
              <a:rPr lang="pt-BR" dirty="0"/>
            </a:br>
            <a:br>
              <a:rPr lang="pt-BR" dirty="0"/>
            </a:br>
            <a:br>
              <a:rPr lang="pt-BR" dirty="0"/>
            </a:br>
            <a:br>
              <a:rPr lang="pt-BR" dirty="0"/>
            </a:br>
            <a:br>
              <a:rPr lang="pt-BR" dirty="0"/>
            </a:br>
            <a:br>
              <a:rPr lang="pt-BR" dirty="0"/>
            </a:br>
            <a:r>
              <a:rPr lang="pt-BR" b="1" dirty="0"/>
              <a:t>Missão: </a:t>
            </a:r>
            <a:r>
              <a:rPr lang="pt-BR" dirty="0"/>
              <a:t>Promover, desenvolver e qualificar a atividade de captação de recursos no Brasil, contribuindo para profissionais mais efetivos e organizações mais sustentáveis</a:t>
            </a:r>
            <a:br>
              <a:rPr lang="pt-BR" dirty="0"/>
            </a:br>
            <a:br>
              <a:rPr lang="pt-BR" dirty="0"/>
            </a:br>
            <a:r>
              <a:rPr lang="pt-BR" dirty="0"/>
              <a:t>+600 associados de todo o Brasil</a:t>
            </a:r>
            <a:br>
              <a:rPr lang="pt-BR" dirty="0"/>
            </a:br>
            <a:br>
              <a:rPr lang="pt-BR" dirty="0"/>
            </a:br>
            <a:r>
              <a:rPr lang="pt-BR" b="1" u="sng" dirty="0" err="1">
                <a:solidFill>
                  <a:srgbClr val="00B0F0"/>
                </a:solidFill>
              </a:rPr>
              <a:t>www.captadores.org.br</a:t>
            </a:r>
            <a:r>
              <a:rPr lang="pt-BR" b="1" u="sng" dirty="0">
                <a:solidFill>
                  <a:srgbClr val="00B0F0"/>
                </a:solidFill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C74DBC-470D-E99B-22E9-BC2DD746B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52" y="2708920"/>
            <a:ext cx="3460735" cy="17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420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Fonte: Pessoas Físicas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Entre 15 e 24 bilhões ao ano (2015 / 24 IDIS, Pesquisa Doação Brasil)</a:t>
            </a:r>
          </a:p>
          <a:p>
            <a:endParaRPr lang="pt-BR" sz="2400" dirty="0"/>
          </a:p>
          <a:p>
            <a:r>
              <a:rPr lang="pt-BR" sz="2400" dirty="0"/>
              <a:t>Cultura brasileira: solidariedade informal</a:t>
            </a:r>
          </a:p>
          <a:p>
            <a:endParaRPr lang="pt-BR" sz="2400" dirty="0"/>
          </a:p>
          <a:p>
            <a:r>
              <a:rPr lang="pt-BR" sz="2400" dirty="0"/>
              <a:t>Forte influência religiosa (tanto pequenos quanto grandes doadores)</a:t>
            </a:r>
          </a:p>
          <a:p>
            <a:endParaRPr lang="pt-BR" sz="2400" dirty="0"/>
          </a:p>
          <a:p>
            <a:r>
              <a:rPr lang="pt-BR" sz="2400" dirty="0"/>
              <a:t>Empresários: começa a surgir uma filantropia pessoal forte </a:t>
            </a:r>
            <a:br>
              <a:rPr lang="pt-BR" sz="2400" dirty="0"/>
            </a:br>
            <a:r>
              <a:rPr lang="pt-BR" sz="2400" dirty="0"/>
              <a:t>(antes misturada à corporativa ou não institucionalizada)</a:t>
            </a:r>
          </a:p>
        </p:txBody>
      </p:sp>
      <p:pic>
        <p:nvPicPr>
          <p:cNvPr id="5" name="Graphic 4" descr="Group success with solid fill">
            <a:extLst>
              <a:ext uri="{FF2B5EF4-FFF2-40B4-BE49-F238E27FC236}">
                <a16:creationId xmlns:a16="http://schemas.microsoft.com/office/drawing/2014/main" id="{2939D5FD-6DBA-4DBA-421E-C86A20EE2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4512" y="724092"/>
            <a:ext cx="1130424" cy="113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19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E043D-3D9E-4AC3-6723-6B3FE055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Captando com pessoas físicas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5A227-17CB-602E-3D3E-4B5048B5D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594104" cy="339582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400"/>
              </a:spcBef>
            </a:pPr>
            <a:r>
              <a:rPr lang="pt-BR" b="1" dirty="0"/>
              <a:t>Formas de segmentar:</a:t>
            </a:r>
          </a:p>
          <a:p>
            <a:pPr lvl="1"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Comunidade </a:t>
            </a:r>
            <a:br>
              <a:rPr lang="pt-BR" dirty="0"/>
            </a:br>
            <a:r>
              <a:rPr lang="pt-BR" dirty="0"/>
              <a:t>(setorial, identidade, geográfica)</a:t>
            </a:r>
          </a:p>
          <a:p>
            <a:pPr lvl="1"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Pequenos, médio, alto doadores</a:t>
            </a:r>
          </a:p>
          <a:p>
            <a:pPr lvl="1"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Regulares </a:t>
            </a:r>
            <a:r>
              <a:rPr lang="pt-BR" dirty="0" err="1"/>
              <a:t>x</a:t>
            </a:r>
            <a:r>
              <a:rPr lang="pt-BR" dirty="0"/>
              <a:t> pontuais</a:t>
            </a:r>
          </a:p>
          <a:p>
            <a:pPr>
              <a:lnSpc>
                <a:spcPct val="110000"/>
              </a:lnSpc>
              <a:spcBef>
                <a:spcPts val="1400"/>
              </a:spcBef>
            </a:pPr>
            <a:endParaRPr lang="pt-BR" dirty="0"/>
          </a:p>
          <a:p>
            <a:pPr>
              <a:lnSpc>
                <a:spcPct val="110000"/>
              </a:lnSpc>
              <a:spcBef>
                <a:spcPts val="1400"/>
              </a:spcBef>
            </a:pPr>
            <a:endParaRPr lang="pt-BR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436184-D39A-68D9-E8EE-10887FAC0F63}"/>
              </a:ext>
            </a:extLst>
          </p:cNvPr>
          <p:cNvSpPr txBox="1">
            <a:spLocks/>
          </p:cNvSpPr>
          <p:nvPr/>
        </p:nvSpPr>
        <p:spPr>
          <a:xfrm>
            <a:off x="5879976" y="2636912"/>
            <a:ext cx="5400600" cy="3395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1400"/>
              </a:spcBef>
            </a:pPr>
            <a:r>
              <a:rPr lang="pt-BR" b="1" dirty="0"/>
              <a:t>Principais técnicas:</a:t>
            </a:r>
          </a:p>
          <a:p>
            <a:pPr lvl="1"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Telemarketing, e-mail marketing, mala direta</a:t>
            </a:r>
          </a:p>
          <a:p>
            <a:pPr lvl="1"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Mídias sociais, site</a:t>
            </a:r>
          </a:p>
          <a:p>
            <a:pPr lvl="1"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Financiamento coletivo (</a:t>
            </a:r>
            <a:r>
              <a:rPr lang="pt-BR" dirty="0" err="1"/>
              <a:t>crowdfunding</a:t>
            </a:r>
            <a:r>
              <a:rPr lang="pt-BR" dirty="0"/>
              <a:t>)</a:t>
            </a:r>
          </a:p>
          <a:p>
            <a:pPr lvl="1"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Eventos  </a:t>
            </a:r>
          </a:p>
          <a:p>
            <a:pPr lvl="1"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Doador-traz-doador</a:t>
            </a:r>
          </a:p>
          <a:p>
            <a:pPr>
              <a:lnSpc>
                <a:spcPct val="110000"/>
              </a:lnSpc>
              <a:spcBef>
                <a:spcPts val="1400"/>
              </a:spcBef>
            </a:pPr>
            <a:endParaRPr lang="pt-BR" dirty="0"/>
          </a:p>
        </p:txBody>
      </p:sp>
      <p:pic>
        <p:nvPicPr>
          <p:cNvPr id="3074" name="Picture 2" descr="Types Of Donors | Maintain A Great Donor Relationship">
            <a:extLst>
              <a:ext uri="{FF2B5EF4-FFF2-40B4-BE49-F238E27FC236}">
                <a16:creationId xmlns:a16="http://schemas.microsoft.com/office/drawing/2014/main" id="{4BA66542-C0B8-9933-A269-457C27192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7" t="22772" r="4546"/>
          <a:stretch/>
        </p:blipFill>
        <p:spPr bwMode="auto">
          <a:xfrm>
            <a:off x="9744445" y="0"/>
            <a:ext cx="2447555" cy="240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01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E043D-3D9E-4AC3-6723-6B3FE055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Grandes </a:t>
            </a:r>
            <a:br>
              <a:rPr lang="pt-BR" dirty="0"/>
            </a:br>
            <a:r>
              <a:rPr lang="pt-BR" dirty="0"/>
              <a:t>doadores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5A227-17CB-602E-3D3E-4B5048B5D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3212976"/>
            <a:ext cx="5976664" cy="3395824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Ênfase em boa relação </a:t>
            </a:r>
          </a:p>
          <a:p>
            <a:pPr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Muita dedicação em pesquisa prévia, abordagem e cultivo (valores, causa, doações recentes...)</a:t>
            </a:r>
          </a:p>
          <a:p>
            <a:pPr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Quanto mais “quente” o contato, melhor!</a:t>
            </a:r>
          </a:p>
          <a:p>
            <a:pPr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Mirar em alta taxa de conversão </a:t>
            </a:r>
            <a:br>
              <a:rPr lang="pt-BR" dirty="0"/>
            </a:br>
            <a:r>
              <a:rPr lang="pt-BR" dirty="0"/>
              <a:t>(5 a 2 pedidos </a:t>
            </a:r>
            <a:r>
              <a:rPr lang="pt-BR" dirty="0" err="1"/>
              <a:t>x</a:t>
            </a:r>
            <a:r>
              <a:rPr lang="pt-BR" dirty="0"/>
              <a:t> 1 doação)</a:t>
            </a:r>
          </a:p>
          <a:p>
            <a:pPr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Não esquecer de doadores regulares </a:t>
            </a:r>
            <a:br>
              <a:rPr lang="pt-BR" dirty="0"/>
            </a:br>
            <a:r>
              <a:rPr lang="pt-BR" dirty="0"/>
              <a:t>(doa </a:t>
            </a:r>
            <a:r>
              <a:rPr lang="pt-BR" dirty="0" err="1"/>
              <a:t>R</a:t>
            </a:r>
            <a:r>
              <a:rPr lang="pt-BR" dirty="0"/>
              <a:t>$ 100, poderia doar 10 mil? 100 mil?)</a:t>
            </a:r>
          </a:p>
          <a:p>
            <a:pPr>
              <a:lnSpc>
                <a:spcPct val="110000"/>
              </a:lnSpc>
              <a:spcBef>
                <a:spcPts val="1400"/>
              </a:spcBef>
            </a:pPr>
            <a:endParaRPr lang="pt-B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3A6BF-6ECA-3393-7793-5BF751332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44624"/>
            <a:ext cx="7772400" cy="294947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0F6CF65-CE59-719B-F976-8FC21817CDF0}"/>
              </a:ext>
            </a:extLst>
          </p:cNvPr>
          <p:cNvSpPr txBox="1">
            <a:spLocks/>
          </p:cNvSpPr>
          <p:nvPr/>
        </p:nvSpPr>
        <p:spPr>
          <a:xfrm>
            <a:off x="7464152" y="3789040"/>
            <a:ext cx="4583832" cy="2952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Fundamental:</a:t>
            </a:r>
          </a:p>
          <a:p>
            <a:pPr lvl="1"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Envolvimento da alta liderança</a:t>
            </a:r>
          </a:p>
          <a:p>
            <a:pPr lvl="1"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Se sentir parte da organização / causa</a:t>
            </a:r>
          </a:p>
          <a:p>
            <a:pPr lvl="1"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Reconhecimento personalizado</a:t>
            </a:r>
          </a:p>
          <a:p>
            <a:pPr lvl="1"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Transparência e prestação de contas</a:t>
            </a:r>
          </a:p>
        </p:txBody>
      </p:sp>
    </p:spTree>
    <p:extLst>
      <p:ext uri="{BB962C8B-B14F-4D97-AF65-F5344CB8AC3E}">
        <p14:creationId xmlns:p14="http://schemas.microsoft.com/office/powerpoint/2010/main" val="149151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Fonte: Empresas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sz="2400" dirty="0"/>
              <a:t>Doam cerca de R$ 10 a 15 bi ao ano para a área social </a:t>
            </a:r>
            <a:br>
              <a:rPr lang="pt-BR" sz="2400" dirty="0"/>
            </a:br>
            <a:r>
              <a:rPr lang="pt-BR" dirty="0"/>
              <a:t>(só Covid / 2020: </a:t>
            </a:r>
            <a:r>
              <a:rPr lang="pt-BR" dirty="0" err="1"/>
              <a:t>R</a:t>
            </a:r>
            <a:r>
              <a:rPr lang="pt-BR" dirty="0"/>
              <a:t>$ 6,3 bi - </a:t>
            </a:r>
            <a:r>
              <a:rPr lang="pt-BR" dirty="0">
                <a:hlinkClick r:id="rId2"/>
              </a:rPr>
              <a:t>https://www.monitordasdoacoes.org.br/pt</a:t>
            </a:r>
            <a:r>
              <a:rPr lang="pt-BR" dirty="0"/>
              <a:t> )</a:t>
            </a:r>
          </a:p>
          <a:p>
            <a:endParaRPr lang="pt-BR" sz="2400" dirty="0"/>
          </a:p>
          <a:p>
            <a:r>
              <a:rPr lang="pt-BR" sz="2400" dirty="0" err="1"/>
              <a:t>MPEs</a:t>
            </a:r>
            <a:r>
              <a:rPr lang="pt-BR" sz="2400" dirty="0"/>
              <a:t>: predomínio de ações assistencialistas e motivação humanitária / religiosa</a:t>
            </a:r>
          </a:p>
          <a:p>
            <a:endParaRPr lang="pt-BR" sz="2400" dirty="0"/>
          </a:p>
          <a:p>
            <a:r>
              <a:rPr lang="pt-BR" sz="2400" dirty="0"/>
              <a:t>Grandes empresas (perfil associado GIFE – </a:t>
            </a:r>
            <a:r>
              <a:rPr lang="pt-BR" sz="2400" dirty="0">
                <a:hlinkClick r:id="rId3"/>
              </a:rPr>
              <a:t>www.gife.org.br</a:t>
            </a:r>
            <a:r>
              <a:rPr lang="pt-BR" sz="2400" dirty="0"/>
              <a:t>):</a:t>
            </a:r>
          </a:p>
          <a:p>
            <a:pPr lvl="1"/>
            <a:r>
              <a:rPr lang="pt-BR" sz="2000" dirty="0"/>
              <a:t>Institutos e fundações (+-) independentes</a:t>
            </a:r>
          </a:p>
          <a:p>
            <a:pPr lvl="1"/>
            <a:r>
              <a:rPr lang="pt-BR" sz="2000" dirty="0"/>
              <a:t>Menos doações, mais parcerias</a:t>
            </a:r>
          </a:p>
          <a:p>
            <a:pPr lvl="1"/>
            <a:r>
              <a:rPr lang="pt-BR" sz="2000" dirty="0"/>
              <a:t>Mobilização de voluntariado corporativo</a:t>
            </a:r>
          </a:p>
          <a:p>
            <a:pPr lvl="1"/>
            <a:endParaRPr lang="pt-BR" sz="2000" dirty="0"/>
          </a:p>
          <a:p>
            <a:r>
              <a:rPr lang="pt-BR" sz="2400" dirty="0"/>
              <a:t>Principais áreas: educação, assistência social, saúde, desenvolvimento comunitário, geração de renda  </a:t>
            </a:r>
          </a:p>
        </p:txBody>
      </p:sp>
      <p:pic>
        <p:nvPicPr>
          <p:cNvPr id="5" name="Graphic 4" descr="Factory with solid fill">
            <a:extLst>
              <a:ext uri="{FF2B5EF4-FFF2-40B4-BE49-F238E27FC236}">
                <a16:creationId xmlns:a16="http://schemas.microsoft.com/office/drawing/2014/main" id="{4B867C5F-FC64-2E6A-5BCC-EFC31F477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2504" y="488788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35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E043D-3D9E-4AC3-6723-6B3FE055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Captando com Empresas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5A227-17CB-602E-3D3E-4B5048B5D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594104" cy="433192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1400"/>
              </a:spcBef>
            </a:pPr>
            <a:r>
              <a:rPr lang="pt-BR" b="1" dirty="0"/>
              <a:t>Formas de segmentar:</a:t>
            </a:r>
          </a:p>
          <a:p>
            <a:pPr lvl="1">
              <a:lnSpc>
                <a:spcPct val="110000"/>
              </a:lnSpc>
              <a:spcBef>
                <a:spcPts val="1400"/>
              </a:spcBef>
            </a:pPr>
            <a:r>
              <a:rPr lang="pt-BR" b="1" dirty="0"/>
              <a:t>Governança</a:t>
            </a:r>
            <a:r>
              <a:rPr lang="pt-BR" dirty="0"/>
              <a:t> </a:t>
            </a:r>
            <a:br>
              <a:rPr lang="pt-BR" dirty="0"/>
            </a:br>
            <a:r>
              <a:rPr lang="pt-BR" dirty="0"/>
              <a:t>(empresas, instituto familiar, fundação independente...)</a:t>
            </a:r>
          </a:p>
          <a:p>
            <a:pPr lvl="1">
              <a:lnSpc>
                <a:spcPct val="110000"/>
              </a:lnSpc>
              <a:spcBef>
                <a:spcPts val="1400"/>
              </a:spcBef>
            </a:pPr>
            <a:r>
              <a:rPr lang="pt-BR" b="1" dirty="0"/>
              <a:t>Tamanho</a:t>
            </a:r>
            <a:br>
              <a:rPr lang="pt-BR" dirty="0"/>
            </a:br>
            <a:r>
              <a:rPr lang="pt-BR" dirty="0"/>
              <a:t>(</a:t>
            </a:r>
            <a:r>
              <a:rPr lang="pt-BR" dirty="0" err="1"/>
              <a:t>MPEs</a:t>
            </a:r>
            <a:r>
              <a:rPr lang="pt-BR" dirty="0"/>
              <a:t>, médias e grandes, </a:t>
            </a:r>
            <a:r>
              <a:rPr lang="pt-BR" dirty="0" err="1"/>
              <a:t>multinacioanais</a:t>
            </a:r>
            <a:r>
              <a:rPr lang="pt-BR" dirty="0"/>
              <a:t>...)</a:t>
            </a:r>
          </a:p>
          <a:p>
            <a:pPr lvl="1">
              <a:lnSpc>
                <a:spcPct val="110000"/>
              </a:lnSpc>
              <a:spcBef>
                <a:spcPts val="1400"/>
              </a:spcBef>
            </a:pPr>
            <a:r>
              <a:rPr lang="pt-BR" b="1" dirty="0"/>
              <a:t>Setor / Indústria</a:t>
            </a:r>
            <a:br>
              <a:rPr lang="pt-BR" dirty="0"/>
            </a:br>
            <a:r>
              <a:rPr lang="pt-BR" dirty="0"/>
              <a:t>(próxima / compatível com a causa? públicos?)</a:t>
            </a:r>
          </a:p>
          <a:p>
            <a:pPr lvl="1">
              <a:lnSpc>
                <a:spcPct val="110000"/>
              </a:lnSpc>
              <a:spcBef>
                <a:spcPts val="1400"/>
              </a:spcBef>
            </a:pPr>
            <a:r>
              <a:rPr lang="pt-BR" b="1" dirty="0"/>
              <a:t>Comunidade</a:t>
            </a:r>
            <a:br>
              <a:rPr lang="pt-BR" dirty="0"/>
            </a:br>
            <a:r>
              <a:rPr lang="pt-BR" dirty="0"/>
              <a:t>(geográfica / religiosa...)</a:t>
            </a:r>
          </a:p>
          <a:p>
            <a:pPr>
              <a:lnSpc>
                <a:spcPct val="110000"/>
              </a:lnSpc>
              <a:spcBef>
                <a:spcPts val="1400"/>
              </a:spcBef>
            </a:pPr>
            <a:endParaRPr lang="pt-BR" dirty="0"/>
          </a:p>
          <a:p>
            <a:pPr lvl="1">
              <a:lnSpc>
                <a:spcPct val="110000"/>
              </a:lnSpc>
              <a:spcBef>
                <a:spcPts val="1400"/>
              </a:spcBef>
            </a:pPr>
            <a:endParaRPr lang="pt-BR" dirty="0"/>
          </a:p>
          <a:p>
            <a:pPr>
              <a:lnSpc>
                <a:spcPct val="110000"/>
              </a:lnSpc>
              <a:spcBef>
                <a:spcPts val="1400"/>
              </a:spcBef>
            </a:pPr>
            <a:endParaRPr lang="pt-BR" dirty="0"/>
          </a:p>
          <a:p>
            <a:pPr>
              <a:lnSpc>
                <a:spcPct val="110000"/>
              </a:lnSpc>
              <a:spcBef>
                <a:spcPts val="1400"/>
              </a:spcBef>
            </a:pPr>
            <a:endParaRPr lang="pt-BR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436184-D39A-68D9-E8EE-10887FAC0F63}"/>
              </a:ext>
            </a:extLst>
          </p:cNvPr>
          <p:cNvSpPr txBox="1">
            <a:spLocks/>
          </p:cNvSpPr>
          <p:nvPr/>
        </p:nvSpPr>
        <p:spPr>
          <a:xfrm>
            <a:off x="5879976" y="2564904"/>
            <a:ext cx="5400600" cy="39604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1400"/>
              </a:spcBef>
            </a:pPr>
            <a:r>
              <a:rPr lang="pt-BR" b="1" dirty="0"/>
              <a:t>Principais técnicas:</a:t>
            </a:r>
          </a:p>
          <a:p>
            <a:pPr lvl="1">
              <a:lnSpc>
                <a:spcPct val="110000"/>
              </a:lnSpc>
              <a:spcBef>
                <a:spcPts val="1400"/>
              </a:spcBef>
            </a:pPr>
            <a:r>
              <a:rPr lang="pt-BR" b="1" dirty="0">
                <a:solidFill>
                  <a:srgbClr val="FF0000"/>
                </a:solidFill>
              </a:rPr>
              <a:t>*Projetos* </a:t>
            </a:r>
            <a:r>
              <a:rPr lang="pt-BR" dirty="0"/>
              <a:t>/ editais</a:t>
            </a:r>
          </a:p>
          <a:p>
            <a:pPr lvl="1"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Cotas de patrocínio (ouro / prata / bronze...)</a:t>
            </a:r>
          </a:p>
          <a:p>
            <a:pPr lvl="1"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Captação via leis de incentivos</a:t>
            </a:r>
          </a:p>
          <a:p>
            <a:pPr lvl="1"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Voluntariado corporativo / funcionários...</a:t>
            </a:r>
          </a:p>
          <a:p>
            <a:pPr lvl="1"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“Match-</a:t>
            </a:r>
            <a:r>
              <a:rPr lang="pt-BR" dirty="0" err="1"/>
              <a:t>funding</a:t>
            </a:r>
            <a:r>
              <a:rPr lang="pt-BR" dirty="0"/>
              <a:t>”</a:t>
            </a:r>
          </a:p>
          <a:p>
            <a:pPr lvl="1"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Parceria</a:t>
            </a:r>
          </a:p>
          <a:p>
            <a:pPr lvl="1">
              <a:lnSpc>
                <a:spcPct val="110000"/>
              </a:lnSpc>
              <a:spcBef>
                <a:spcPts val="1400"/>
              </a:spcBef>
            </a:pPr>
            <a:r>
              <a:rPr lang="pt-BR" dirty="0"/>
              <a:t>Marketing Relacionado a Causas</a:t>
            </a:r>
          </a:p>
          <a:p>
            <a:pPr>
              <a:lnSpc>
                <a:spcPct val="110000"/>
              </a:lnSpc>
              <a:spcBef>
                <a:spcPts val="1400"/>
              </a:spcBef>
            </a:pPr>
            <a:endParaRPr lang="pt-B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436F5B-6058-3089-94B7-AC8A7645AC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978" r="34392" b="26208"/>
          <a:stretch/>
        </p:blipFill>
        <p:spPr>
          <a:xfrm>
            <a:off x="9106967" y="0"/>
            <a:ext cx="3085033" cy="22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2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8044949-5188-3A89-7FD0-F0EF8EA7D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62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8B1D05-3ADE-647D-5A5A-AEFA2B931780}"/>
              </a:ext>
            </a:extLst>
          </p:cNvPr>
          <p:cNvSpPr txBox="1"/>
          <p:nvPr/>
        </p:nvSpPr>
        <p:spPr>
          <a:xfrm>
            <a:off x="767408" y="6608385"/>
            <a:ext cx="99371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Fonte: </a:t>
            </a:r>
            <a:r>
              <a:rPr lang="pt-BR" sz="1200" dirty="0">
                <a:hlinkClick r:id="rId3"/>
              </a:rPr>
              <a:t>https://captadores.org.br/captamos/mudancas-nas-leis-de-incentivo-exigem-mais-atencao-de-patrocinadores/</a:t>
            </a:r>
            <a:r>
              <a:rPr lang="pt-BR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4749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E043D-3D9E-4AC3-6723-6B3FE055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Tendências e desafios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5A227-17CB-602E-3D3E-4B5048B5D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448" y="2132856"/>
            <a:ext cx="4090048" cy="4320480"/>
          </a:xfrm>
        </p:spPr>
        <p:txBody>
          <a:bodyPr>
            <a:normAutofit/>
          </a:bodyPr>
          <a:lstStyle/>
          <a:p>
            <a:pPr marL="0" indent="0" algn="r">
              <a:lnSpc>
                <a:spcPct val="110000"/>
              </a:lnSpc>
              <a:spcBef>
                <a:spcPts val="1400"/>
              </a:spcBef>
              <a:buNone/>
            </a:pPr>
            <a:r>
              <a:rPr lang="pt-BR" sz="2600" b="1" dirty="0"/>
              <a:t>Pessoas</a:t>
            </a:r>
          </a:p>
          <a:p>
            <a:pPr algn="r">
              <a:lnSpc>
                <a:spcPct val="110000"/>
              </a:lnSpc>
              <a:spcBef>
                <a:spcPts val="1400"/>
              </a:spcBef>
            </a:pPr>
            <a:r>
              <a:rPr lang="pt-BR" sz="1800" dirty="0"/>
              <a:t>Foco em </a:t>
            </a:r>
            <a:r>
              <a:rPr lang="pt-BR" sz="1800" b="1" dirty="0"/>
              <a:t>ciências comportamentais </a:t>
            </a:r>
            <a:br>
              <a:rPr lang="pt-BR" sz="1800" dirty="0"/>
            </a:br>
            <a:r>
              <a:rPr lang="pt-BR" sz="1800" dirty="0"/>
              <a:t>(como pessoas são e agem, não como acham / dizem)</a:t>
            </a:r>
          </a:p>
          <a:p>
            <a:pPr algn="r">
              <a:lnSpc>
                <a:spcPct val="110000"/>
              </a:lnSpc>
              <a:spcBef>
                <a:spcPts val="1400"/>
              </a:spcBef>
            </a:pPr>
            <a:r>
              <a:rPr lang="pt-BR" sz="1800" dirty="0"/>
              <a:t>Não só mobilizar: reter / fidelizar</a:t>
            </a:r>
          </a:p>
          <a:p>
            <a:pPr algn="r">
              <a:lnSpc>
                <a:spcPct val="110000"/>
              </a:lnSpc>
              <a:spcBef>
                <a:spcPts val="1400"/>
              </a:spcBef>
            </a:pPr>
            <a:r>
              <a:rPr lang="pt-BR" sz="1800" dirty="0"/>
              <a:t>Super combo: </a:t>
            </a:r>
            <a:br>
              <a:rPr lang="pt-BR" sz="1800" dirty="0"/>
            </a:br>
            <a:r>
              <a:rPr lang="pt-BR" sz="1800" dirty="0"/>
              <a:t>voluntariado + doação</a:t>
            </a:r>
          </a:p>
          <a:p>
            <a:pPr algn="r">
              <a:lnSpc>
                <a:spcPct val="110000"/>
              </a:lnSpc>
              <a:spcBef>
                <a:spcPts val="1400"/>
              </a:spcBef>
            </a:pPr>
            <a:r>
              <a:rPr lang="pt-BR" sz="1800" dirty="0"/>
              <a:t>Caminho + difícil e custoso, mas: </a:t>
            </a:r>
            <a:r>
              <a:rPr lang="pt-BR" sz="1800" b="1" dirty="0">
                <a:solidFill>
                  <a:srgbClr val="FF0000"/>
                </a:solidFill>
              </a:rPr>
              <a:t>LEGITIMIDADE! </a:t>
            </a:r>
          </a:p>
          <a:p>
            <a:pPr algn="r">
              <a:lnSpc>
                <a:spcPct val="110000"/>
              </a:lnSpc>
              <a:spcBef>
                <a:spcPts val="1400"/>
              </a:spcBef>
            </a:pPr>
            <a:endParaRPr lang="pt-BR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5957C1A-AE11-1E49-6D66-8952A69DC219}"/>
              </a:ext>
            </a:extLst>
          </p:cNvPr>
          <p:cNvSpPr txBox="1">
            <a:spLocks/>
          </p:cNvSpPr>
          <p:nvPr/>
        </p:nvSpPr>
        <p:spPr>
          <a:xfrm>
            <a:off x="6023992" y="2132856"/>
            <a:ext cx="5184576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1400"/>
              </a:spcBef>
              <a:buFont typeface="Wingdings" pitchFamily="2" charset="2"/>
              <a:buNone/>
            </a:pPr>
            <a:r>
              <a:rPr lang="pt-BR" sz="2400" b="1" dirty="0"/>
              <a:t>Empresas e Organizações</a:t>
            </a:r>
          </a:p>
          <a:p>
            <a:pPr>
              <a:lnSpc>
                <a:spcPct val="110000"/>
              </a:lnSpc>
              <a:spcBef>
                <a:spcPts val="1400"/>
              </a:spcBef>
            </a:pPr>
            <a:r>
              <a:rPr lang="pt-BR" sz="1900" dirty="0"/>
              <a:t>Equilíbrio difícil causa e interesses</a:t>
            </a:r>
          </a:p>
          <a:p>
            <a:pPr>
              <a:lnSpc>
                <a:spcPct val="110000"/>
              </a:lnSpc>
              <a:spcBef>
                <a:spcPts val="1400"/>
              </a:spcBef>
            </a:pPr>
            <a:r>
              <a:rPr lang="pt-BR" sz="1900" dirty="0"/>
              <a:t>Mercado mais instável (fusões e aquisições, rotatividade de funcionários...)</a:t>
            </a:r>
          </a:p>
          <a:p>
            <a:pPr>
              <a:lnSpc>
                <a:spcPct val="110000"/>
              </a:lnSpc>
              <a:spcBef>
                <a:spcPts val="1400"/>
              </a:spcBef>
            </a:pPr>
            <a:r>
              <a:rPr lang="pt-BR" sz="1900" dirty="0"/>
              <a:t>Luta constante entre </a:t>
            </a:r>
            <a:r>
              <a:rPr lang="pt-BR" sz="1900" i="1" dirty="0"/>
              <a:t>compliance</a:t>
            </a:r>
            <a:r>
              <a:rPr lang="pt-BR" sz="1900" dirty="0"/>
              <a:t> </a:t>
            </a:r>
            <a:r>
              <a:rPr lang="pt-BR" sz="1900" dirty="0" err="1"/>
              <a:t>x</a:t>
            </a:r>
            <a:r>
              <a:rPr lang="pt-BR" sz="1900" dirty="0"/>
              <a:t> confiança</a:t>
            </a:r>
          </a:p>
          <a:p>
            <a:pPr>
              <a:lnSpc>
                <a:spcPct val="110000"/>
              </a:lnSpc>
              <a:spcBef>
                <a:spcPts val="1400"/>
              </a:spcBef>
            </a:pPr>
            <a:r>
              <a:rPr lang="pt-BR" sz="1900" dirty="0"/>
              <a:t>Pode dar resultado rápido, mas risco de dependência</a:t>
            </a:r>
          </a:p>
          <a:p>
            <a:pPr>
              <a:lnSpc>
                <a:spcPct val="110000"/>
              </a:lnSpc>
              <a:spcBef>
                <a:spcPts val="1400"/>
              </a:spcBef>
            </a:pPr>
            <a:r>
              <a:rPr lang="pt-BR" sz="1900" dirty="0"/>
              <a:t>Não esquecer: organizações são feitas de pessoas...</a:t>
            </a:r>
          </a:p>
          <a:p>
            <a:pPr>
              <a:lnSpc>
                <a:spcPct val="110000"/>
              </a:lnSpc>
              <a:spcBef>
                <a:spcPts val="1400"/>
              </a:spcBef>
            </a:pPr>
            <a:endParaRPr lang="pt-BR" sz="1800" dirty="0"/>
          </a:p>
          <a:p>
            <a:pPr>
              <a:lnSpc>
                <a:spcPct val="110000"/>
              </a:lnSpc>
              <a:spcBef>
                <a:spcPts val="1400"/>
              </a:spcBef>
            </a:pPr>
            <a:endParaRPr lang="pt-BR" sz="1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61DB4E-9FE9-3B24-41FF-73AC070C51D6}"/>
              </a:ext>
            </a:extLst>
          </p:cNvPr>
          <p:cNvSpPr txBox="1"/>
          <p:nvPr/>
        </p:nvSpPr>
        <p:spPr>
          <a:xfrm rot="19790542">
            <a:off x="1901828" y="2224575"/>
            <a:ext cx="18250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/>
              <a:t>😍🤩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D2D622-EF70-497A-004D-CC9A7D1CF6E2}"/>
              </a:ext>
            </a:extLst>
          </p:cNvPr>
          <p:cNvSpPr txBox="1"/>
          <p:nvPr/>
        </p:nvSpPr>
        <p:spPr>
          <a:xfrm rot="2041347">
            <a:off x="10341770" y="2236442"/>
            <a:ext cx="13028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/>
              <a:t>🏦</a:t>
            </a:r>
          </a:p>
        </p:txBody>
      </p:sp>
    </p:spTree>
    <p:extLst>
      <p:ext uri="{BB962C8B-B14F-4D97-AF65-F5344CB8AC3E}">
        <p14:creationId xmlns:p14="http://schemas.microsoft.com/office/powerpoint/2010/main" val="111737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E043D-3D9E-4AC3-6723-6B3FE055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Dicas finais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5A227-17CB-602E-3D3E-4B5048B5D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498760" cy="3251808"/>
          </a:xfrm>
        </p:spPr>
        <p:txBody>
          <a:bodyPr numCol="2">
            <a:noAutofit/>
          </a:bodyPr>
          <a:lstStyle/>
          <a:p>
            <a:pPr marL="342900" indent="-3429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pt-BR" dirty="0"/>
              <a:t>Diversificar (mas: priorizar)</a:t>
            </a:r>
          </a:p>
          <a:p>
            <a:pPr marL="342900" indent="-3429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pt-BR" dirty="0"/>
              <a:t>Transparência, prestação de conta</a:t>
            </a:r>
          </a:p>
          <a:p>
            <a:pPr marL="342900" indent="-3429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pt-BR" dirty="0"/>
              <a:t>INVESTIR dinheiro para </a:t>
            </a:r>
            <a:br>
              <a:rPr lang="pt-BR" dirty="0"/>
            </a:br>
            <a:r>
              <a:rPr lang="pt-BR" dirty="0"/>
              <a:t>ARRECADAR dinheiro</a:t>
            </a:r>
          </a:p>
          <a:p>
            <a:pPr marL="342900" indent="-3429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pt-BR" dirty="0"/>
          </a:p>
          <a:p>
            <a:pPr marL="342900" indent="-3429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pt-BR" dirty="0"/>
          </a:p>
          <a:p>
            <a:pPr marL="342900" indent="-3429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pt-BR" dirty="0"/>
              <a:t>Mobilizar RECURSOS – não só financeiros </a:t>
            </a:r>
          </a:p>
          <a:p>
            <a:pPr marL="342900" indent="-3429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pt-BR" dirty="0"/>
              <a:t>Foco em desenvolvimento institucional – </a:t>
            </a:r>
            <a:br>
              <a:rPr lang="pt-BR" dirty="0"/>
            </a:br>
            <a:r>
              <a:rPr lang="pt-BR" dirty="0"/>
              <a:t>não adianta *só* captar bem</a:t>
            </a:r>
          </a:p>
          <a:p>
            <a:pPr marL="342900" indent="-342900">
              <a:lnSpc>
                <a:spcPct val="11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pt-BR" dirty="0"/>
              <a:t>Narrativa forte, compartilhar o sonho, </a:t>
            </a:r>
            <a:br>
              <a:rPr lang="pt-BR" dirty="0"/>
            </a:br>
            <a:r>
              <a:rPr lang="pt-BR" dirty="0"/>
              <a:t>as conquistas</a:t>
            </a:r>
          </a:p>
        </p:txBody>
      </p:sp>
      <p:pic>
        <p:nvPicPr>
          <p:cNvPr id="4" name="Picture 2" descr="930+ Large Tree Roots Illustrations, Royalty-Free Vector Graphics &amp; Clip Art  - iStock | Redwoods">
            <a:extLst>
              <a:ext uri="{FF2B5EF4-FFF2-40B4-BE49-F238E27FC236}">
                <a16:creationId xmlns:a16="http://schemas.microsoft.com/office/drawing/2014/main" id="{F99F32BE-65B9-CF30-4038-FC2E6AF81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700808"/>
            <a:ext cx="7017789" cy="502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29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B43D5-2C46-A22A-0C14-DF571744E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 apoio mais podemos buscar?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B3B62-7A89-8305-C4D8-7F30CD22A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b="1" dirty="0"/>
              <a:t>Cursos</a:t>
            </a:r>
            <a:r>
              <a:rPr lang="pt-BR" sz="2000" dirty="0"/>
              <a:t> (dica: </a:t>
            </a:r>
            <a:r>
              <a:rPr lang="pt-BR" sz="2000" dirty="0">
                <a:hlinkClick r:id="rId2"/>
              </a:rPr>
              <a:t>https://www.escolaaberta3setor.org.br/</a:t>
            </a:r>
            <a:r>
              <a:rPr lang="pt-BR" sz="2000" dirty="0"/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b="1" dirty="0"/>
              <a:t>Eventos</a:t>
            </a:r>
            <a:r>
              <a:rPr lang="pt-BR" sz="2000" dirty="0"/>
              <a:t> (FIIS, FIFE, Festival ABCR: </a:t>
            </a:r>
            <a:r>
              <a:rPr lang="pt-BR" sz="2000" dirty="0">
                <a:hlinkClick r:id="rId3"/>
              </a:rPr>
              <a:t>https://festivalabcr.org.br/</a:t>
            </a:r>
            <a:r>
              <a:rPr lang="pt-BR" sz="2000" dirty="0"/>
              <a:t> , Encontro de Comunicação e Captação de Recursos: </a:t>
            </a:r>
            <a:r>
              <a:rPr lang="pt-BR" sz="2000" dirty="0">
                <a:hlinkClick r:id="rId4"/>
              </a:rPr>
              <a:t>https://www.filantropia.ong/iv-encontro</a:t>
            </a:r>
            <a:r>
              <a:rPr lang="pt-BR" sz="2000" dirty="0"/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b="1" dirty="0"/>
              <a:t>Ecossistema</a:t>
            </a:r>
            <a:r>
              <a:rPr lang="pt-BR" sz="2000" dirty="0"/>
              <a:t> (consultores, fornecedores, prestadores de serviço, plataformas de tecnologia. Dica: </a:t>
            </a:r>
            <a:r>
              <a:rPr lang="pt-BR" sz="2000" dirty="0">
                <a:hlinkClick r:id="rId5"/>
              </a:rPr>
              <a:t>https://conjunta.org/</a:t>
            </a:r>
            <a:r>
              <a:rPr lang="pt-BR" sz="2000" dirty="0"/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b="1" dirty="0"/>
              <a:t>Voluntários</a:t>
            </a:r>
            <a:r>
              <a:rPr lang="pt-BR" sz="2000" dirty="0"/>
              <a:t> (dica: </a:t>
            </a:r>
            <a:r>
              <a:rPr lang="pt-BR" sz="2000" dirty="0">
                <a:hlinkClick r:id="rId6"/>
              </a:rPr>
              <a:t>https://www.atados.com.br/</a:t>
            </a:r>
            <a:r>
              <a:rPr lang="pt-BR" sz="2000" dirty="0"/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/>
              <a:t>Movimentos de promoção da solidariedade (</a:t>
            </a:r>
            <a:r>
              <a:rPr lang="pt-BR" sz="2000" dirty="0">
                <a:hlinkClick r:id="rId7"/>
              </a:rPr>
              <a:t>www.diadedoar.org.br</a:t>
            </a:r>
            <a:r>
              <a:rPr lang="pt-BR" sz="2000" dirty="0"/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000" dirty="0"/>
              <a:t>Redes, relacionamento e troca de conhecimento </a:t>
            </a:r>
            <a:br>
              <a:rPr lang="pt-BR" sz="2000" dirty="0"/>
            </a:br>
            <a:r>
              <a:rPr lang="pt-BR" sz="2000" dirty="0"/>
              <a:t>com outros gestores / captadores (</a:t>
            </a:r>
            <a:r>
              <a:rPr lang="pt-BR" sz="2000" dirty="0">
                <a:hlinkClick r:id="rId8"/>
              </a:rPr>
              <a:t>www.captadores.org.br</a:t>
            </a:r>
            <a:r>
              <a:rPr lang="pt-BR" sz="2000" dirty="0"/>
              <a:t>)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E933BA5-00D6-71D4-A100-8FA7B3618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2344" y="4869160"/>
            <a:ext cx="2247899" cy="1136868"/>
          </a:xfrm>
          <a:prstGeom prst="rect">
            <a:avLst/>
          </a:prstGeom>
        </p:spPr>
      </p:pic>
      <p:pic>
        <p:nvPicPr>
          <p:cNvPr id="5" name="Picture 2" descr="Dia de Doar - Celebre a doação e promova um país mais generoso.">
            <a:extLst>
              <a:ext uri="{FF2B5EF4-FFF2-40B4-BE49-F238E27FC236}">
                <a16:creationId xmlns:a16="http://schemas.microsoft.com/office/drawing/2014/main" id="{EC42845C-ED42-8ED7-40CF-EF1C2EC4B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3789040"/>
            <a:ext cx="1279002" cy="127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976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7F28-6BE6-44B6-0BB2-5AE394B1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AB69C-0720-3DF1-6E74-8965C11A9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33192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t-BR" sz="1200" dirty="0"/>
              <a:t>ARMANI, D. O Sentido do planejamento na mobilização de recursos. In: Mobilizar – a experiência do programa de formação em mobilização de recursos da Aliança Interage. Recife: Aliança Interage, 2008.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t-BR" sz="1200" dirty="0"/>
              <a:t>BEKKERS, R. H. F. P., &amp; WIEPKING, P. (2011). A </a:t>
            </a:r>
            <a:r>
              <a:rPr lang="pt-BR" sz="1200" dirty="0" err="1"/>
              <a:t>Literature</a:t>
            </a:r>
            <a:r>
              <a:rPr lang="pt-BR" sz="1200" dirty="0"/>
              <a:t> Review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Empirical</a:t>
            </a:r>
            <a:r>
              <a:rPr lang="pt-BR" sz="1200" dirty="0"/>
              <a:t> </a:t>
            </a:r>
            <a:r>
              <a:rPr lang="pt-BR" sz="1200" dirty="0" err="1"/>
              <a:t>Studies</a:t>
            </a:r>
            <a:r>
              <a:rPr lang="pt-BR" sz="1200" dirty="0"/>
              <a:t>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Philanthropy</a:t>
            </a:r>
            <a:r>
              <a:rPr lang="pt-BR" sz="1200" dirty="0"/>
              <a:t>: </a:t>
            </a:r>
            <a:r>
              <a:rPr lang="pt-BR" sz="1200" dirty="0" err="1"/>
              <a:t>Eight</a:t>
            </a:r>
            <a:r>
              <a:rPr lang="pt-BR" sz="1200" dirty="0"/>
              <a:t> </a:t>
            </a:r>
            <a:r>
              <a:rPr lang="pt-BR" sz="1200" dirty="0" err="1"/>
              <a:t>Mechanisms</a:t>
            </a:r>
            <a:r>
              <a:rPr lang="pt-BR" sz="1200" dirty="0"/>
              <a:t> </a:t>
            </a:r>
            <a:r>
              <a:rPr lang="pt-BR" sz="1200" dirty="0" err="1"/>
              <a:t>that</a:t>
            </a:r>
            <a:r>
              <a:rPr lang="pt-BR" sz="1200" dirty="0"/>
              <a:t> Drive </a:t>
            </a:r>
            <a:r>
              <a:rPr lang="pt-BR" sz="1200" dirty="0" err="1"/>
              <a:t>Charitable</a:t>
            </a:r>
            <a:r>
              <a:rPr lang="pt-BR" sz="1200" dirty="0"/>
              <a:t> </a:t>
            </a:r>
            <a:r>
              <a:rPr lang="pt-BR" sz="1200" dirty="0" err="1"/>
              <a:t>Giving</a:t>
            </a:r>
            <a:r>
              <a:rPr lang="pt-BR" sz="1200" dirty="0"/>
              <a:t>. </a:t>
            </a:r>
            <a:r>
              <a:rPr lang="pt-BR" sz="1200" dirty="0" err="1"/>
              <a:t>Nonprofit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</a:t>
            </a:r>
            <a:r>
              <a:rPr lang="pt-BR" sz="1200" dirty="0" err="1"/>
              <a:t>Voluntary</a:t>
            </a:r>
            <a:r>
              <a:rPr lang="pt-BR" sz="1200" dirty="0"/>
              <a:t> Sector </a:t>
            </a:r>
            <a:r>
              <a:rPr lang="pt-BR" sz="1200" dirty="0" err="1"/>
              <a:t>Quarterly</a:t>
            </a:r>
            <a:r>
              <a:rPr lang="pt-BR" sz="1200" dirty="0"/>
              <a:t>, 40(5), 924-973. https://</a:t>
            </a:r>
            <a:r>
              <a:rPr lang="pt-BR" sz="1200" dirty="0" err="1"/>
              <a:t>doi.org</a:t>
            </a:r>
            <a:r>
              <a:rPr lang="pt-BR" sz="1200" dirty="0"/>
              <a:t>/10.1177/0899764010380927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t-BR" sz="1200" dirty="0"/>
              <a:t>BENJAMIN, L.M. (2010). </a:t>
            </a:r>
            <a:r>
              <a:rPr lang="pt-BR" sz="1200" dirty="0" err="1"/>
              <a:t>Funders</a:t>
            </a:r>
            <a:r>
              <a:rPr lang="pt-BR" sz="1200" dirty="0"/>
              <a:t> as </a:t>
            </a:r>
            <a:r>
              <a:rPr lang="pt-BR" sz="1200" dirty="0" err="1"/>
              <a:t>principals</a:t>
            </a:r>
            <a:r>
              <a:rPr lang="pt-BR" sz="1200" dirty="0"/>
              <a:t>. </a:t>
            </a:r>
            <a:r>
              <a:rPr lang="pt-BR" sz="1200" dirty="0" err="1"/>
              <a:t>Nonprofit</a:t>
            </a:r>
            <a:r>
              <a:rPr lang="pt-BR" sz="1200" dirty="0"/>
              <a:t> Management </a:t>
            </a:r>
            <a:r>
              <a:rPr lang="pt-BR" sz="1200" dirty="0" err="1"/>
              <a:t>and</a:t>
            </a:r>
            <a:r>
              <a:rPr lang="pt-BR" sz="1200" dirty="0"/>
              <a:t> </a:t>
            </a:r>
            <a:r>
              <a:rPr lang="pt-BR" sz="1200" dirty="0" err="1"/>
              <a:t>Leadership</a:t>
            </a:r>
            <a:r>
              <a:rPr lang="pt-BR" sz="1200" dirty="0"/>
              <a:t>, 20(4), 383–403. https://</a:t>
            </a:r>
            <a:r>
              <a:rPr lang="pt-BR" sz="1200" dirty="0" err="1"/>
              <a:t>doi.org</a:t>
            </a:r>
            <a:r>
              <a:rPr lang="pt-BR" sz="1200" dirty="0"/>
              <a:t>/10.1002/nml.20001  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t-BR" sz="1200" dirty="0"/>
              <a:t>DE MIRANDA, R. A. M. C., &amp; DE OLIVEIRA, N. A. A. Captação e Gestão de Recursos no terceiro Setor: sustentabilidade e transparência das Entidades do terceiro Setor. Revista H-TEC Humanidades e Tecnologia, 3(1), 154-175, 2019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t-BR" sz="1200" dirty="0"/>
              <a:t>HEYMAN, D. Guia prático de captação de recursos : conheça as principais fontes, estratégias e ferramentas para captar recursos em organizações da sociedade civil. Tradução Thaís </a:t>
            </a:r>
            <a:r>
              <a:rPr lang="pt-BR" sz="1200" dirty="0" err="1"/>
              <a:t>Iannarelli</a:t>
            </a:r>
            <a:r>
              <a:rPr lang="pt-BR" sz="1200" dirty="0"/>
              <a:t> ; revisão João Paulo Vergueiro. 1. ed. -- São Paulo : Instituto Filantropia, 2017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t-BR" sz="1200" dirty="0"/>
              <a:t>HOMMEROVÁ, D., &amp; SEVEROVÁ, L. (2018). </a:t>
            </a:r>
            <a:r>
              <a:rPr lang="pt-BR" sz="1200" dirty="0" err="1"/>
              <a:t>Fundraising</a:t>
            </a:r>
            <a:r>
              <a:rPr lang="pt-BR" sz="1200" dirty="0"/>
              <a:t>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Nonprofit</a:t>
            </a:r>
            <a:r>
              <a:rPr lang="pt-BR" sz="1200" dirty="0"/>
              <a:t> </a:t>
            </a:r>
            <a:r>
              <a:rPr lang="pt-BR" sz="1200" dirty="0" err="1"/>
              <a:t>Organizations</a:t>
            </a:r>
            <a:r>
              <a:rPr lang="pt-BR" sz="1200" dirty="0"/>
              <a:t>: </a:t>
            </a:r>
            <a:r>
              <a:rPr lang="pt-BR" sz="1200" dirty="0" err="1"/>
              <a:t>Specifics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New </a:t>
            </a:r>
            <a:r>
              <a:rPr lang="pt-BR" sz="1200" dirty="0" err="1"/>
              <a:t>Possibilities</a:t>
            </a:r>
            <a:r>
              <a:rPr lang="pt-BR" sz="1200" dirty="0"/>
              <a:t>. </a:t>
            </a:r>
            <a:r>
              <a:rPr lang="pt-BR" sz="1200" dirty="0" err="1"/>
              <a:t>Journal</a:t>
            </a:r>
            <a:r>
              <a:rPr lang="pt-BR" sz="1200" dirty="0"/>
              <a:t> </a:t>
            </a:r>
            <a:r>
              <a:rPr lang="pt-BR" sz="1200" dirty="0" err="1"/>
              <a:t>of</a:t>
            </a:r>
            <a:r>
              <a:rPr lang="pt-BR" sz="1200" dirty="0"/>
              <a:t> Social Service </a:t>
            </a:r>
            <a:r>
              <a:rPr lang="pt-BR" sz="1200" dirty="0" err="1"/>
              <a:t>Research</a:t>
            </a:r>
            <a:r>
              <a:rPr lang="pt-BR" sz="1200" dirty="0"/>
              <a:t>, 1–12. doi:10.1080/01488376.2018.1479678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t-BR" sz="1200" dirty="0"/>
              <a:t>HUNG C, HAGER MA. The </a:t>
            </a:r>
            <a:r>
              <a:rPr lang="pt-BR" sz="1200" dirty="0" err="1"/>
              <a:t>Impact</a:t>
            </a:r>
            <a:r>
              <a:rPr lang="pt-BR" sz="1200" dirty="0"/>
              <a:t>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Revenue</a:t>
            </a:r>
            <a:r>
              <a:rPr lang="pt-BR" sz="1200" dirty="0"/>
              <a:t> </a:t>
            </a:r>
            <a:r>
              <a:rPr lang="pt-BR" sz="1200" dirty="0" err="1"/>
              <a:t>Diversification</a:t>
            </a:r>
            <a:r>
              <a:rPr lang="pt-BR" sz="1200" dirty="0"/>
              <a:t> </a:t>
            </a:r>
            <a:r>
              <a:rPr lang="pt-BR" sz="1200" dirty="0" err="1"/>
              <a:t>on</a:t>
            </a:r>
            <a:r>
              <a:rPr lang="pt-BR" sz="1200" dirty="0"/>
              <a:t> </a:t>
            </a:r>
            <a:r>
              <a:rPr lang="pt-BR" sz="1200" dirty="0" err="1"/>
              <a:t>Nonprofit</a:t>
            </a:r>
            <a:r>
              <a:rPr lang="pt-BR" sz="1200" dirty="0"/>
              <a:t> Financial Health: A Meta-</a:t>
            </a:r>
            <a:r>
              <a:rPr lang="pt-BR" sz="1200" dirty="0" err="1"/>
              <a:t>analysis</a:t>
            </a:r>
            <a:r>
              <a:rPr lang="pt-BR" sz="1200" dirty="0"/>
              <a:t>. </a:t>
            </a:r>
            <a:r>
              <a:rPr lang="pt-BR" sz="1200" dirty="0" err="1"/>
              <a:t>Nonprofit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</a:t>
            </a:r>
            <a:r>
              <a:rPr lang="pt-BR" sz="1200" dirty="0" err="1"/>
              <a:t>Voluntary</a:t>
            </a:r>
            <a:r>
              <a:rPr lang="pt-BR" sz="1200" dirty="0"/>
              <a:t> Sector </a:t>
            </a:r>
            <a:r>
              <a:rPr lang="pt-BR" sz="1200" dirty="0" err="1"/>
              <a:t>Quarterly</a:t>
            </a:r>
            <a:r>
              <a:rPr lang="pt-BR" sz="1200" dirty="0"/>
              <a:t>, 48(1):5-27, 2019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t-BR" sz="1200" dirty="0"/>
              <a:t>KISIL, R. A aderência entre o constructo da sustentabilidade e a prática das ONGs. Diss. 2008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t-BR" sz="1200" dirty="0"/>
              <a:t>OSTRANDER, S. A. (2007). The </a:t>
            </a:r>
            <a:r>
              <a:rPr lang="pt-BR" sz="1200" dirty="0" err="1"/>
              <a:t>Growth</a:t>
            </a:r>
            <a:r>
              <a:rPr lang="pt-BR" sz="1200" dirty="0"/>
              <a:t>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Donor</a:t>
            </a:r>
            <a:r>
              <a:rPr lang="pt-BR" sz="1200" dirty="0"/>
              <a:t> </a:t>
            </a:r>
            <a:r>
              <a:rPr lang="pt-BR" sz="1200" dirty="0" err="1"/>
              <a:t>Control</a:t>
            </a:r>
            <a:r>
              <a:rPr lang="pt-BR" sz="1200" dirty="0"/>
              <a:t>: </a:t>
            </a:r>
            <a:r>
              <a:rPr lang="pt-BR" sz="1200" dirty="0" err="1"/>
              <a:t>Revisiting</a:t>
            </a:r>
            <a:r>
              <a:rPr lang="pt-BR" sz="1200" dirty="0"/>
              <a:t> </a:t>
            </a:r>
            <a:r>
              <a:rPr lang="pt-BR" sz="1200" dirty="0" err="1"/>
              <a:t>the</a:t>
            </a:r>
            <a:r>
              <a:rPr lang="pt-BR" sz="1200" dirty="0"/>
              <a:t> Social </a:t>
            </a:r>
            <a:r>
              <a:rPr lang="pt-BR" sz="1200" dirty="0" err="1"/>
              <a:t>Relations</a:t>
            </a:r>
            <a:r>
              <a:rPr lang="pt-BR" sz="1200" dirty="0"/>
              <a:t> </a:t>
            </a:r>
            <a:r>
              <a:rPr lang="pt-BR" sz="1200" dirty="0" err="1"/>
              <a:t>of</a:t>
            </a:r>
            <a:r>
              <a:rPr lang="pt-BR" sz="1200" dirty="0"/>
              <a:t> </a:t>
            </a:r>
            <a:r>
              <a:rPr lang="pt-BR" sz="1200" dirty="0" err="1"/>
              <a:t>Philanthropy</a:t>
            </a:r>
            <a:r>
              <a:rPr lang="pt-BR" sz="1200" dirty="0"/>
              <a:t>. </a:t>
            </a:r>
            <a:r>
              <a:rPr lang="pt-BR" sz="1200" dirty="0" err="1"/>
              <a:t>Nonprofit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</a:t>
            </a:r>
            <a:r>
              <a:rPr lang="pt-BR" sz="1200" dirty="0" err="1"/>
              <a:t>Voluntary</a:t>
            </a:r>
            <a:r>
              <a:rPr lang="pt-BR" sz="1200" dirty="0"/>
              <a:t> Sector </a:t>
            </a:r>
            <a:r>
              <a:rPr lang="pt-BR" sz="1200" dirty="0" err="1"/>
              <a:t>Quarterly</a:t>
            </a:r>
            <a:r>
              <a:rPr lang="pt-BR" sz="1200" dirty="0"/>
              <a:t>, 36(2), 356–372. https://</a:t>
            </a:r>
            <a:r>
              <a:rPr lang="pt-BR" sz="1200" dirty="0" err="1"/>
              <a:t>doi.org</a:t>
            </a:r>
            <a:r>
              <a:rPr lang="pt-BR" sz="1200" dirty="0"/>
              <a:t>/10.1177/0899764007300386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t-BR" sz="1200" dirty="0"/>
              <a:t>ROLNIK, </a:t>
            </a:r>
            <a:r>
              <a:rPr lang="pt-BR" sz="1200" dirty="0" err="1"/>
              <a:t>I</a:t>
            </a:r>
            <a:r>
              <a:rPr lang="pt-BR" sz="1200" dirty="0"/>
              <a:t> e FONTES, M. A sustentabilidade econômica das organizações da sociedade civil: um olhar a partir da pesquisa </a:t>
            </a:r>
            <a:r>
              <a:rPr lang="pt-BR" sz="1200" dirty="0" err="1"/>
              <a:t>tic</a:t>
            </a:r>
            <a:r>
              <a:rPr lang="pt-BR" sz="1200" dirty="0"/>
              <a:t> organizações sem fins lucrativos. In: Pesquisa sobre o uso das tecnologias de informação e comunicação nas organizações sem fins lucrativos brasileiras [livro eletrônico]: TIC Organizações Sem Fins Lucrativos 2016. São Paulo: Comitê Gestor da Internet no Brasil, 2017, pp. 41 a 54.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t-BR" sz="1200" dirty="0"/>
              <a:t>SCHUBERT, P., &amp; BOENIGK, S. (2019). The </a:t>
            </a:r>
            <a:r>
              <a:rPr lang="pt-BR" sz="1200" dirty="0" err="1"/>
              <a:t>Nonprofit</a:t>
            </a:r>
            <a:r>
              <a:rPr lang="pt-BR" sz="1200" dirty="0"/>
              <a:t> </a:t>
            </a:r>
            <a:r>
              <a:rPr lang="pt-BR" sz="1200" dirty="0" err="1"/>
              <a:t>Starvation</a:t>
            </a:r>
            <a:r>
              <a:rPr lang="pt-BR" sz="1200" dirty="0"/>
              <a:t> </a:t>
            </a:r>
            <a:r>
              <a:rPr lang="pt-BR" sz="1200" dirty="0" err="1"/>
              <a:t>Cycle</a:t>
            </a:r>
            <a:r>
              <a:rPr lang="pt-BR" sz="1200" dirty="0"/>
              <a:t>: </a:t>
            </a:r>
            <a:r>
              <a:rPr lang="pt-BR" sz="1200" dirty="0" err="1"/>
              <a:t>Empirical</a:t>
            </a:r>
            <a:r>
              <a:rPr lang="pt-BR" sz="1200" dirty="0"/>
              <a:t> </a:t>
            </a:r>
            <a:r>
              <a:rPr lang="pt-BR" sz="1200" dirty="0" err="1"/>
              <a:t>Evidence</a:t>
            </a:r>
            <a:r>
              <a:rPr lang="pt-BR" sz="1200" dirty="0"/>
              <a:t> </a:t>
            </a:r>
            <a:r>
              <a:rPr lang="pt-BR" sz="1200" dirty="0" err="1"/>
              <a:t>From</a:t>
            </a:r>
            <a:r>
              <a:rPr lang="pt-BR" sz="1200" dirty="0"/>
              <a:t> a German </a:t>
            </a:r>
            <a:r>
              <a:rPr lang="pt-BR" sz="1200" dirty="0" err="1"/>
              <a:t>Context</a:t>
            </a:r>
            <a:r>
              <a:rPr lang="pt-BR" sz="1200" dirty="0"/>
              <a:t>. </a:t>
            </a:r>
            <a:r>
              <a:rPr lang="pt-BR" sz="1200" dirty="0" err="1"/>
              <a:t>Nonprofit</a:t>
            </a:r>
            <a:r>
              <a:rPr lang="pt-BR" sz="1200" dirty="0"/>
              <a:t> </a:t>
            </a:r>
            <a:r>
              <a:rPr lang="pt-BR" sz="1200" dirty="0" err="1"/>
              <a:t>and</a:t>
            </a:r>
            <a:r>
              <a:rPr lang="pt-BR" sz="1200" dirty="0"/>
              <a:t> </a:t>
            </a:r>
            <a:r>
              <a:rPr lang="pt-BR" sz="1200" dirty="0" err="1"/>
              <a:t>Voluntary</a:t>
            </a:r>
            <a:r>
              <a:rPr lang="pt-BR" sz="1200" dirty="0"/>
              <a:t> Sector </a:t>
            </a:r>
            <a:r>
              <a:rPr lang="pt-BR" sz="1200" dirty="0" err="1"/>
              <a:t>Quarterly</a:t>
            </a:r>
            <a:r>
              <a:rPr lang="pt-BR" sz="1200" dirty="0"/>
              <a:t>, 48(3), 467–491. https://</a:t>
            </a:r>
            <a:r>
              <a:rPr lang="pt-BR" sz="1200" dirty="0" err="1"/>
              <a:t>doi.org</a:t>
            </a:r>
            <a:r>
              <a:rPr lang="pt-BR" sz="1200" dirty="0"/>
              <a:t>/10.1177/0899764018824669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t-BR" sz="1200" dirty="0"/>
              <a:t>TOZZI, J.A. ONG sustentável: o guia para organizações do terceiro setor economicamente prósperas. Editora Gente Liv e </a:t>
            </a:r>
            <a:r>
              <a:rPr lang="pt-BR" sz="1200" dirty="0" err="1"/>
              <a:t>Edit</a:t>
            </a:r>
            <a:r>
              <a:rPr lang="pt-BR" sz="1200" dirty="0"/>
              <a:t> Ltd, 2017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pt-BR" sz="1200" dirty="0"/>
              <a:t>YORK, P. (2015). The </a:t>
            </a:r>
            <a:r>
              <a:rPr lang="pt-BR" sz="1200" dirty="0" err="1"/>
              <a:t>sustainability</a:t>
            </a:r>
            <a:r>
              <a:rPr lang="pt-BR" sz="1200" dirty="0"/>
              <a:t> formula – </a:t>
            </a:r>
            <a:r>
              <a:rPr lang="pt-BR" sz="1200" dirty="0" err="1"/>
              <a:t>How</a:t>
            </a:r>
            <a:r>
              <a:rPr lang="pt-BR" sz="1200" dirty="0"/>
              <a:t> </a:t>
            </a:r>
            <a:r>
              <a:rPr lang="pt-BR" sz="1200" dirty="0" err="1"/>
              <a:t>nonprofit</a:t>
            </a:r>
            <a:r>
              <a:rPr lang="pt-BR" sz="1200" dirty="0"/>
              <a:t> </a:t>
            </a:r>
            <a:r>
              <a:rPr lang="pt-BR" sz="1200" dirty="0" err="1"/>
              <a:t>organizations</a:t>
            </a:r>
            <a:r>
              <a:rPr lang="pt-BR" sz="1200" dirty="0"/>
              <a:t> </a:t>
            </a:r>
            <a:r>
              <a:rPr lang="pt-BR" sz="1200" dirty="0" err="1"/>
              <a:t>can</a:t>
            </a:r>
            <a:r>
              <a:rPr lang="pt-BR" sz="1200" dirty="0"/>
              <a:t> </a:t>
            </a:r>
            <a:r>
              <a:rPr lang="pt-BR" sz="1200" dirty="0" err="1"/>
              <a:t>thrive</a:t>
            </a:r>
            <a:r>
              <a:rPr lang="pt-BR" sz="1200" dirty="0"/>
              <a:t> in </a:t>
            </a:r>
            <a:r>
              <a:rPr lang="pt-BR" sz="1200" dirty="0" err="1"/>
              <a:t>the</a:t>
            </a:r>
            <a:r>
              <a:rPr lang="pt-BR" sz="1200" dirty="0"/>
              <a:t> </a:t>
            </a:r>
            <a:r>
              <a:rPr lang="pt-BR" sz="1200" dirty="0" err="1"/>
              <a:t>emerging</a:t>
            </a:r>
            <a:r>
              <a:rPr lang="pt-BR" sz="1200" dirty="0"/>
              <a:t> </a:t>
            </a:r>
            <a:r>
              <a:rPr lang="pt-BR" sz="1200" dirty="0" err="1"/>
              <a:t>economy</a:t>
            </a:r>
            <a:r>
              <a:rPr lang="pt-BR" sz="1200" dirty="0"/>
              <a:t>. </a:t>
            </a:r>
            <a:r>
              <a:rPr lang="pt-BR" sz="1200" dirty="0" err="1"/>
              <a:t>Retrieved</a:t>
            </a:r>
            <a:r>
              <a:rPr lang="pt-BR" sz="1200" dirty="0"/>
              <a:t> April 14, 2015, </a:t>
            </a:r>
            <a:r>
              <a:rPr lang="pt-BR" sz="1200" dirty="0" err="1"/>
              <a:t>from</a:t>
            </a:r>
            <a:r>
              <a:rPr lang="pt-BR" sz="1200" dirty="0"/>
              <a:t> http://</a:t>
            </a:r>
            <a:r>
              <a:rPr lang="pt-BR" sz="1200" dirty="0" err="1"/>
              <a:t>tccgrp.com</a:t>
            </a:r>
            <a:r>
              <a:rPr lang="pt-BR" sz="1200" dirty="0"/>
              <a:t>/</a:t>
            </a:r>
            <a:r>
              <a:rPr lang="pt-BR" sz="1200" dirty="0" err="1"/>
              <a:t>pdfs</a:t>
            </a:r>
            <a:r>
              <a:rPr lang="pt-BR" sz="1200" dirty="0"/>
              <a:t>/ </a:t>
            </a:r>
            <a:r>
              <a:rPr lang="pt-BR" sz="1200" dirty="0" err="1"/>
              <a:t>SustainabilityFormula.pdf</a:t>
            </a:r>
            <a:r>
              <a:rPr lang="pt-BR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7575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DEFINIÇÕES BÁSICAS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211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BCF3C8-FFE4-DC45-C366-3158D148D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Conteúdo extra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C5D6F1-B32D-BDB7-E8D2-EEEB09A02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740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Principais fontes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271464" y="1916833"/>
          <a:ext cx="9649072" cy="4721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4BE51A-CAF7-48DA-A4A6-73B38E05AEC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91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Fonte: Empresas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sz="2400" dirty="0"/>
              <a:t>Doam cerca de R$ 10 a 15 bi ao ano para a área social </a:t>
            </a:r>
            <a:br>
              <a:rPr lang="pt-BR" sz="2400" dirty="0"/>
            </a:br>
            <a:r>
              <a:rPr lang="pt-BR" dirty="0"/>
              <a:t>(só Covid / 2020: </a:t>
            </a:r>
            <a:r>
              <a:rPr lang="pt-BR" dirty="0" err="1"/>
              <a:t>R</a:t>
            </a:r>
            <a:r>
              <a:rPr lang="pt-BR" dirty="0"/>
              <a:t>$ 6,3 bi - </a:t>
            </a:r>
            <a:r>
              <a:rPr lang="pt-BR" dirty="0">
                <a:hlinkClick r:id="rId2"/>
              </a:rPr>
              <a:t>https://www.monitordasdoacoes.org.br/pt</a:t>
            </a:r>
            <a:r>
              <a:rPr lang="pt-BR" dirty="0"/>
              <a:t> )</a:t>
            </a:r>
          </a:p>
          <a:p>
            <a:endParaRPr lang="pt-BR" sz="2400" dirty="0"/>
          </a:p>
          <a:p>
            <a:r>
              <a:rPr lang="pt-BR" sz="2400" dirty="0" err="1"/>
              <a:t>MPEs</a:t>
            </a:r>
            <a:r>
              <a:rPr lang="pt-BR" sz="2400" dirty="0"/>
              <a:t>: predomínio de ações assistencialistas e motivação humanitária / religiosa</a:t>
            </a:r>
          </a:p>
          <a:p>
            <a:endParaRPr lang="pt-BR" sz="2400" dirty="0"/>
          </a:p>
          <a:p>
            <a:r>
              <a:rPr lang="pt-BR" sz="2400" dirty="0"/>
              <a:t>Grandes empresas (perfil associado GIFE – </a:t>
            </a:r>
            <a:r>
              <a:rPr lang="pt-BR" sz="2400" dirty="0">
                <a:hlinkClick r:id="rId3"/>
              </a:rPr>
              <a:t>www.gife.org.br</a:t>
            </a:r>
            <a:r>
              <a:rPr lang="pt-BR" sz="2400" dirty="0"/>
              <a:t>):</a:t>
            </a:r>
          </a:p>
          <a:p>
            <a:pPr lvl="1"/>
            <a:r>
              <a:rPr lang="pt-BR" sz="2000" dirty="0"/>
              <a:t>Institutos e fundações (+-) independentes</a:t>
            </a:r>
          </a:p>
          <a:p>
            <a:pPr lvl="1"/>
            <a:r>
              <a:rPr lang="pt-BR" sz="2000" dirty="0"/>
              <a:t>Menos doações, mais parcerias</a:t>
            </a:r>
          </a:p>
          <a:p>
            <a:pPr lvl="1"/>
            <a:r>
              <a:rPr lang="pt-BR" sz="2000" dirty="0"/>
              <a:t>Mobilização de voluntariado corporativo</a:t>
            </a:r>
          </a:p>
          <a:p>
            <a:pPr lvl="1"/>
            <a:endParaRPr lang="pt-BR" sz="2000" dirty="0"/>
          </a:p>
          <a:p>
            <a:r>
              <a:rPr lang="pt-BR" sz="2400" dirty="0"/>
              <a:t>Principais áreas: educação, assistência social, saúde, desenvolvimento comunitário, geração de renda  </a:t>
            </a:r>
          </a:p>
        </p:txBody>
      </p:sp>
      <p:pic>
        <p:nvPicPr>
          <p:cNvPr id="5" name="Graphic 4" descr="Factory with solid fill">
            <a:extLst>
              <a:ext uri="{FF2B5EF4-FFF2-40B4-BE49-F238E27FC236}">
                <a16:creationId xmlns:a16="http://schemas.microsoft.com/office/drawing/2014/main" id="{4B867C5F-FC64-2E6A-5BCC-EFC31F477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2504" y="488788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39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Fonte: Pessoas Físicas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Entre 15 e 24 bilhões ao ano (2015 / 24 IDIS  Pesquisa Doação Brasil)</a:t>
            </a:r>
          </a:p>
          <a:p>
            <a:endParaRPr lang="pt-BR" sz="2400" dirty="0"/>
          </a:p>
          <a:p>
            <a:r>
              <a:rPr lang="pt-BR" sz="2400" dirty="0"/>
              <a:t>Cultura brasileira: solidariedade informal</a:t>
            </a:r>
          </a:p>
          <a:p>
            <a:endParaRPr lang="pt-BR" sz="2400" dirty="0"/>
          </a:p>
          <a:p>
            <a:r>
              <a:rPr lang="pt-BR" sz="2400" dirty="0"/>
              <a:t>Forte influência religiosa (tanto pequenos quanto grandes doadores)</a:t>
            </a:r>
          </a:p>
          <a:p>
            <a:endParaRPr lang="pt-BR" sz="2400" dirty="0"/>
          </a:p>
          <a:p>
            <a:r>
              <a:rPr lang="pt-BR" sz="2400" dirty="0"/>
              <a:t>Empresários: começa a surgir uma filantropia pessoal forte </a:t>
            </a:r>
            <a:br>
              <a:rPr lang="pt-BR" sz="2400" dirty="0"/>
            </a:br>
            <a:r>
              <a:rPr lang="pt-BR" sz="2400" dirty="0"/>
              <a:t>(antes misturada à corporativa ou não institucionalizada)</a:t>
            </a:r>
          </a:p>
        </p:txBody>
      </p:sp>
      <p:pic>
        <p:nvPicPr>
          <p:cNvPr id="5" name="Graphic 4" descr="Group success with solid fill">
            <a:extLst>
              <a:ext uri="{FF2B5EF4-FFF2-40B4-BE49-F238E27FC236}">
                <a16:creationId xmlns:a16="http://schemas.microsoft.com/office/drawing/2014/main" id="{2939D5FD-6DBA-4DBA-421E-C86A20EE2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4512" y="724092"/>
            <a:ext cx="1130424" cy="113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71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Fonte</a:t>
            </a:r>
            <a:r>
              <a:rPr lang="en-US" dirty="0"/>
              <a:t>: </a:t>
            </a:r>
            <a:r>
              <a:rPr lang="en-US" dirty="0" err="1"/>
              <a:t>fundações</a:t>
            </a:r>
            <a:r>
              <a:rPr lang="en-US" dirty="0"/>
              <a:t> e </a:t>
            </a:r>
            <a:r>
              <a:rPr lang="en-US" dirty="0" err="1"/>
              <a:t>institutos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Podem</a:t>
            </a:r>
            <a:r>
              <a:rPr lang="en-US" sz="2800" dirty="0"/>
              <a:t> ser </a:t>
            </a:r>
            <a:r>
              <a:rPr lang="en-US" sz="2800" dirty="0" err="1"/>
              <a:t>empresariais</a:t>
            </a:r>
            <a:r>
              <a:rPr lang="en-US" sz="2800" dirty="0"/>
              <a:t>, </a:t>
            </a:r>
            <a:r>
              <a:rPr lang="en-US" sz="2800" dirty="0" err="1"/>
              <a:t>familiares</a:t>
            </a:r>
            <a:r>
              <a:rPr lang="en-US" sz="2800" dirty="0"/>
              <a:t>, </a:t>
            </a:r>
            <a:r>
              <a:rPr lang="en-US" sz="2800" dirty="0" err="1"/>
              <a:t>comunitários</a:t>
            </a:r>
            <a:r>
              <a:rPr lang="en-US" sz="2800" dirty="0"/>
              <a:t> </a:t>
            </a:r>
            <a:r>
              <a:rPr lang="en-US" sz="2800" dirty="0" err="1"/>
              <a:t>ou</a:t>
            </a:r>
            <a:r>
              <a:rPr lang="en-US" sz="2800" dirty="0"/>
              <a:t> </a:t>
            </a:r>
            <a:r>
              <a:rPr lang="en-US" sz="2800" dirty="0" err="1"/>
              <a:t>independentes</a:t>
            </a:r>
            <a:r>
              <a:rPr lang="en-US" sz="2800" dirty="0"/>
              <a:t> </a:t>
            </a:r>
          </a:p>
          <a:p>
            <a:endParaRPr lang="en-US" sz="2400" dirty="0"/>
          </a:p>
          <a:p>
            <a:r>
              <a:rPr lang="en-US" sz="2800" dirty="0"/>
              <a:t>No exterior, forte </a:t>
            </a:r>
            <a:r>
              <a:rPr lang="en-US" sz="2800" dirty="0" err="1"/>
              <a:t>tradição</a:t>
            </a:r>
            <a:r>
              <a:rPr lang="en-US" sz="2800" dirty="0"/>
              <a:t> de </a:t>
            </a:r>
            <a:r>
              <a:rPr lang="en-US" sz="2800" i="1" dirty="0"/>
              <a:t>grantmaking</a:t>
            </a:r>
            <a:r>
              <a:rPr lang="en-US" sz="2800" dirty="0"/>
              <a:t>. </a:t>
            </a:r>
            <a:br>
              <a:rPr lang="en-US" sz="2800" dirty="0"/>
            </a:br>
            <a:r>
              <a:rPr lang="en-US" sz="2800" dirty="0"/>
              <a:t>No </a:t>
            </a:r>
            <a:r>
              <a:rPr lang="en-US" sz="2800" dirty="0" err="1"/>
              <a:t>Brasil</a:t>
            </a:r>
            <a:r>
              <a:rPr lang="en-US" sz="2800" dirty="0"/>
              <a:t>, </a:t>
            </a:r>
            <a:r>
              <a:rPr lang="en-US" sz="2800" dirty="0" err="1"/>
              <a:t>operam</a:t>
            </a:r>
            <a:r>
              <a:rPr lang="en-US" sz="2800" dirty="0"/>
              <a:t> </a:t>
            </a:r>
            <a:r>
              <a:rPr lang="en-US" sz="2800" dirty="0" err="1"/>
              <a:t>projetos</a:t>
            </a:r>
            <a:r>
              <a:rPr lang="en-US" sz="2800" dirty="0"/>
              <a:t> </a:t>
            </a:r>
            <a:r>
              <a:rPr lang="en-US" sz="2800" dirty="0" err="1"/>
              <a:t>próprios</a:t>
            </a:r>
            <a:r>
              <a:rPr lang="en-US" sz="2800" dirty="0"/>
              <a:t> </a:t>
            </a:r>
            <a:r>
              <a:rPr lang="en-US" sz="2800" dirty="0" err="1"/>
              <a:t>ou</a:t>
            </a:r>
            <a:r>
              <a:rPr lang="en-US" sz="2800" dirty="0"/>
              <a:t> </a:t>
            </a:r>
            <a:r>
              <a:rPr lang="en-US" sz="2800" dirty="0" err="1"/>
              <a:t>têm</a:t>
            </a:r>
            <a:r>
              <a:rPr lang="en-US" sz="2800" dirty="0"/>
              <a:t> </a:t>
            </a:r>
            <a:r>
              <a:rPr lang="en-US" sz="2800" dirty="0" err="1"/>
              <a:t>modelos</a:t>
            </a:r>
            <a:r>
              <a:rPr lang="en-US" sz="2800" dirty="0"/>
              <a:t> </a:t>
            </a:r>
            <a:r>
              <a:rPr lang="en-US" sz="2800" dirty="0" err="1"/>
              <a:t>híbridos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8" name="Graphic 7" descr="Cheers with solid fill">
            <a:extLst>
              <a:ext uri="{FF2B5EF4-FFF2-40B4-BE49-F238E27FC236}">
                <a16:creationId xmlns:a16="http://schemas.microsoft.com/office/drawing/2014/main" id="{C4D92FD7-533E-F14B-C6A7-F0C3277C5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520" y="832104"/>
            <a:ext cx="1012720" cy="10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09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Fonte: governo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2519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dirty="0"/>
              <a:t>Relação formalizada por meio de convênios, termos de fomento, termos de colaboração, parceria, contratos de gestão, chamamentos,  licitações e emendas parlamentares</a:t>
            </a:r>
          </a:p>
          <a:p>
            <a:pPr>
              <a:lnSpc>
                <a:spcPct val="100000"/>
              </a:lnSpc>
            </a:pPr>
            <a:r>
              <a:rPr lang="pt-BR" dirty="0"/>
              <a:t>Referência fundamental: MROSC – Marco Regulatório das Organizações da Sociedade Civil (Lei 13.019/2014)</a:t>
            </a:r>
          </a:p>
          <a:p>
            <a:pPr>
              <a:lnSpc>
                <a:spcPct val="100000"/>
              </a:lnSpc>
            </a:pPr>
            <a:r>
              <a:rPr lang="pt-BR" dirty="0"/>
              <a:t>Possibilidade: emendas parlamentares (relacionamento + editais)</a:t>
            </a:r>
          </a:p>
          <a:p>
            <a:pPr>
              <a:lnSpc>
                <a:spcPct val="100000"/>
              </a:lnSpc>
            </a:pPr>
            <a:r>
              <a:rPr lang="pt-BR" dirty="0"/>
              <a:t>Fonte fundamental (&gt; </a:t>
            </a:r>
            <a:r>
              <a:rPr lang="pt-BR" dirty="0" err="1"/>
              <a:t>R</a:t>
            </a:r>
            <a:r>
              <a:rPr lang="pt-BR" dirty="0"/>
              <a:t>$ 40 bi ano), mas muitos desafios e problemas</a:t>
            </a:r>
          </a:p>
          <a:p>
            <a:pPr lvl="1">
              <a:lnSpc>
                <a:spcPct val="100000"/>
              </a:lnSpc>
            </a:pPr>
            <a:r>
              <a:rPr lang="pt-BR" sz="2000" dirty="0"/>
              <a:t>Por </a:t>
            </a:r>
            <a:r>
              <a:rPr lang="pt-BR" sz="2000" dirty="0" err="1"/>
              <a:t>ex</a:t>
            </a:r>
            <a:r>
              <a:rPr lang="pt-BR" sz="2000" dirty="0"/>
              <a:t>: CPIs das ONGs</a:t>
            </a:r>
          </a:p>
          <a:p>
            <a:pPr>
              <a:lnSpc>
                <a:spcPct val="100000"/>
              </a:lnSpc>
            </a:pPr>
            <a:r>
              <a:rPr lang="pt-BR" dirty="0"/>
              <a:t>Indiretamente: incentivos e benefícios fiscais / leis de incentivo</a:t>
            </a:r>
          </a:p>
        </p:txBody>
      </p:sp>
      <p:pic>
        <p:nvPicPr>
          <p:cNvPr id="4" name="Graphic 3" descr="Court with solid fill">
            <a:extLst>
              <a:ext uri="{FF2B5EF4-FFF2-40B4-BE49-F238E27FC236}">
                <a16:creationId xmlns:a16="http://schemas.microsoft.com/office/drawing/2014/main" id="{2168D42F-4A78-CCB9-51B6-A03D3706E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8528" y="620688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34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7977E-0BE1-2DA8-9B34-14AE8D27E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Fonte: produtos / serviços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BAFC6-A264-2D64-B1C5-0E8973A36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Geração de renda própria pela venda de produtos e/ou serviços</a:t>
            </a:r>
          </a:p>
          <a:p>
            <a:endParaRPr lang="pt-BR" dirty="0"/>
          </a:p>
          <a:p>
            <a:r>
              <a:rPr lang="pt-BR" dirty="0"/>
              <a:t>Mais comum em algumas áreas (por </a:t>
            </a:r>
            <a:r>
              <a:rPr lang="pt-BR" dirty="0" err="1"/>
              <a:t>ex</a:t>
            </a:r>
            <a:r>
              <a:rPr lang="pt-BR" dirty="0"/>
              <a:t>, hospitais filantrópicos)</a:t>
            </a:r>
          </a:p>
          <a:p>
            <a:endParaRPr lang="pt-BR" dirty="0"/>
          </a:p>
          <a:p>
            <a:r>
              <a:rPr lang="pt-BR" dirty="0"/>
              <a:t>Pode estar ligado à atuação central da organização ou ser uma unidade de negócios à parte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5" name="Graphic 4" descr="Piggy Bank with solid fill">
            <a:extLst>
              <a:ext uri="{FF2B5EF4-FFF2-40B4-BE49-F238E27FC236}">
                <a16:creationId xmlns:a16="http://schemas.microsoft.com/office/drawing/2014/main" id="{236D583F-1701-812E-ABD3-C916E71DF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520" y="620688"/>
            <a:ext cx="1191688" cy="119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06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Fontes</a:t>
            </a:r>
            <a:r>
              <a:rPr lang="en-US" dirty="0"/>
              <a:t>: outros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Igrejas</a:t>
            </a:r>
            <a:endParaRPr lang="en-US" sz="2800" dirty="0"/>
          </a:p>
          <a:p>
            <a:pPr lvl="1"/>
            <a:r>
              <a:rPr lang="en-US" sz="2400" dirty="0" err="1"/>
              <a:t>Internacionalmente</a:t>
            </a:r>
            <a:r>
              <a:rPr lang="en-US" sz="2400" dirty="0"/>
              <a:t>: </a:t>
            </a:r>
            <a:r>
              <a:rPr lang="en-US" sz="2400" dirty="0" err="1"/>
              <a:t>maior</a:t>
            </a:r>
            <a:r>
              <a:rPr lang="en-US" sz="2400" dirty="0"/>
              <a:t> </a:t>
            </a:r>
            <a:r>
              <a:rPr lang="en-US" sz="2400" dirty="0" err="1"/>
              <a:t>fonte</a:t>
            </a:r>
            <a:r>
              <a:rPr lang="en-US" sz="2400" dirty="0"/>
              <a:t> e </a:t>
            </a:r>
            <a:r>
              <a:rPr lang="en-US" sz="2400" dirty="0" err="1"/>
              <a:t>destino</a:t>
            </a:r>
            <a:r>
              <a:rPr lang="en-US" sz="2400" dirty="0"/>
              <a:t> de </a:t>
            </a:r>
            <a:r>
              <a:rPr lang="en-US" sz="2400" dirty="0" err="1"/>
              <a:t>recursos</a:t>
            </a:r>
            <a:r>
              <a:rPr lang="en-US" sz="2400" dirty="0"/>
              <a:t> </a:t>
            </a:r>
            <a:r>
              <a:rPr lang="en-US" sz="2400" dirty="0" err="1"/>
              <a:t>filantrópicos</a:t>
            </a:r>
            <a:endParaRPr lang="en-US" sz="2400" dirty="0"/>
          </a:p>
          <a:p>
            <a:pPr lvl="1"/>
            <a:r>
              <a:rPr lang="en-US" sz="2400" dirty="0" err="1"/>
              <a:t>Coexistem</a:t>
            </a:r>
            <a:r>
              <a:rPr lang="en-US" sz="2400" dirty="0"/>
              <a:t> </a:t>
            </a:r>
            <a:r>
              <a:rPr lang="en-US" sz="2400" dirty="0" err="1"/>
              <a:t>vertentes</a:t>
            </a:r>
            <a:r>
              <a:rPr lang="en-US" sz="2400" dirty="0"/>
              <a:t> </a:t>
            </a:r>
            <a:r>
              <a:rPr lang="en-US" sz="2400" dirty="0" err="1"/>
              <a:t>mais</a:t>
            </a:r>
            <a:r>
              <a:rPr lang="en-US" sz="2400" dirty="0"/>
              <a:t> </a:t>
            </a:r>
            <a:r>
              <a:rPr lang="en-US" sz="2400" dirty="0" err="1"/>
              <a:t>tradicionais</a:t>
            </a:r>
            <a:r>
              <a:rPr lang="en-US" sz="2400" dirty="0"/>
              <a:t> (</a:t>
            </a:r>
            <a:r>
              <a:rPr lang="en-US" sz="2400" dirty="0" err="1"/>
              <a:t>caridosas</a:t>
            </a:r>
            <a:r>
              <a:rPr lang="en-US" sz="2400" dirty="0"/>
              <a:t>, </a:t>
            </a:r>
            <a:r>
              <a:rPr lang="en-US" sz="2400" dirty="0" err="1"/>
              <a:t>assistencialistas</a:t>
            </a:r>
            <a:r>
              <a:rPr lang="en-US" sz="2400" dirty="0"/>
              <a:t>) com </a:t>
            </a:r>
            <a:r>
              <a:rPr lang="en-US" sz="2400" dirty="0" err="1"/>
              <a:t>perspectivas</a:t>
            </a:r>
            <a:r>
              <a:rPr lang="en-US" sz="2400" dirty="0"/>
              <a:t> </a:t>
            </a:r>
            <a:r>
              <a:rPr lang="en-US" sz="2400" dirty="0" err="1"/>
              <a:t>progressistas</a:t>
            </a:r>
            <a:r>
              <a:rPr lang="en-US" sz="2400" dirty="0"/>
              <a:t> (</a:t>
            </a:r>
            <a:r>
              <a:rPr lang="en-US" sz="2400" dirty="0" err="1"/>
              <a:t>ativistas</a:t>
            </a:r>
            <a:r>
              <a:rPr lang="en-US" sz="2400" dirty="0"/>
              <a:t>, </a:t>
            </a:r>
            <a:r>
              <a:rPr lang="en-US" sz="2400" dirty="0" err="1"/>
              <a:t>atuação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base)</a:t>
            </a:r>
          </a:p>
          <a:p>
            <a:endParaRPr lang="en-US" sz="2800" dirty="0"/>
          </a:p>
          <a:p>
            <a:r>
              <a:rPr lang="en-US" sz="2800" dirty="0" err="1"/>
              <a:t>Ajuda</a:t>
            </a:r>
            <a:r>
              <a:rPr lang="en-US" sz="2800" dirty="0"/>
              <a:t> </a:t>
            </a:r>
            <a:r>
              <a:rPr lang="en-US" sz="2800" dirty="0" err="1"/>
              <a:t>internacional</a:t>
            </a:r>
            <a:endParaRPr lang="en-US" sz="2800" dirty="0"/>
          </a:p>
          <a:p>
            <a:pPr lvl="1"/>
            <a:r>
              <a:rPr lang="en-US" sz="2400" dirty="0" err="1"/>
              <a:t>Tradicional</a:t>
            </a:r>
            <a:r>
              <a:rPr lang="en-US" sz="2400" dirty="0"/>
              <a:t> </a:t>
            </a:r>
            <a:r>
              <a:rPr lang="en-US" sz="2400" dirty="0" err="1"/>
              <a:t>parceiro</a:t>
            </a:r>
            <a:r>
              <a:rPr lang="en-US" sz="2400" dirty="0"/>
              <a:t> no </a:t>
            </a:r>
            <a:r>
              <a:rPr lang="en-US" sz="2400" dirty="0" err="1"/>
              <a:t>Brasil</a:t>
            </a:r>
            <a:r>
              <a:rPr lang="en-US" sz="2400" dirty="0"/>
              <a:t>, </a:t>
            </a:r>
            <a:r>
              <a:rPr lang="en-US" sz="2400" dirty="0" err="1"/>
              <a:t>em</a:t>
            </a:r>
            <a:r>
              <a:rPr lang="en-US" sz="2400" dirty="0"/>
              <a:t> especial de ONGs </a:t>
            </a:r>
            <a:r>
              <a:rPr lang="en-US" sz="2400" dirty="0" err="1"/>
              <a:t>ativistas</a:t>
            </a:r>
            <a:r>
              <a:rPr lang="en-US" sz="2400" dirty="0"/>
              <a:t> &amp; </a:t>
            </a:r>
            <a:r>
              <a:rPr lang="en-US" sz="2400" dirty="0" err="1"/>
              <a:t>direitos</a:t>
            </a:r>
            <a:r>
              <a:rPr lang="en-US" sz="2400" dirty="0"/>
              <a:t> </a:t>
            </a:r>
            <a:r>
              <a:rPr lang="en-US" sz="2400" dirty="0" err="1"/>
              <a:t>humanos</a:t>
            </a:r>
            <a:endParaRPr lang="en-US" sz="2400" dirty="0"/>
          </a:p>
          <a:p>
            <a:pPr lvl="1"/>
            <a:r>
              <a:rPr lang="en-US" sz="2400" dirty="0" err="1"/>
              <a:t>Movimento</a:t>
            </a:r>
            <a:r>
              <a:rPr lang="en-US" sz="2400" dirty="0"/>
              <a:t> de </a:t>
            </a:r>
            <a:r>
              <a:rPr lang="en-US" sz="2400" dirty="0" err="1"/>
              <a:t>saída</a:t>
            </a:r>
            <a:r>
              <a:rPr lang="en-US" sz="2400" dirty="0"/>
              <a:t>, </a:t>
            </a:r>
            <a:r>
              <a:rPr lang="en-US" sz="2400" dirty="0" err="1"/>
              <a:t>revisão</a:t>
            </a:r>
            <a:r>
              <a:rPr lang="en-US" sz="2400" dirty="0"/>
              <a:t> de </a:t>
            </a:r>
            <a:r>
              <a:rPr lang="en-US" sz="2400" dirty="0" err="1"/>
              <a:t>prioridades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75601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Exemplos de algumas técnicas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08242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Telemarketing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99456" y="2503078"/>
            <a:ext cx="4620091" cy="2799220"/>
          </a:xfrm>
        </p:spPr>
        <p:txBody>
          <a:bodyPr>
            <a:noAutofit/>
          </a:bodyPr>
          <a:lstStyle/>
          <a:p>
            <a:pPr defTabSz="876300">
              <a:lnSpc>
                <a:spcPct val="110000"/>
              </a:lnSpc>
              <a:spcBef>
                <a:spcPts val="700"/>
              </a:spcBef>
            </a:pPr>
            <a:r>
              <a:rPr lang="en-US" sz="2200" dirty="0" err="1"/>
              <a:t>Captação</a:t>
            </a:r>
            <a:r>
              <a:rPr lang="en-US" sz="2200" dirty="0"/>
              <a:t> de </a:t>
            </a:r>
            <a:r>
              <a:rPr lang="en-US" sz="2200" dirty="0" err="1"/>
              <a:t>recursos</a:t>
            </a:r>
            <a:r>
              <a:rPr lang="en-US" sz="2200" dirty="0"/>
              <a:t> </a:t>
            </a:r>
            <a:r>
              <a:rPr lang="en-US" sz="2200" dirty="0" err="1"/>
              <a:t>por</a:t>
            </a:r>
            <a:r>
              <a:rPr lang="en-US" sz="2200" dirty="0"/>
              <a:t> </a:t>
            </a:r>
            <a:r>
              <a:rPr lang="en-US" sz="2200" dirty="0" err="1"/>
              <a:t>telefone</a:t>
            </a:r>
            <a:r>
              <a:rPr lang="en-US" sz="2200" dirty="0"/>
              <a:t>, com </a:t>
            </a:r>
            <a:r>
              <a:rPr lang="en-US" sz="2200" dirty="0" err="1"/>
              <a:t>muita</a:t>
            </a:r>
            <a:r>
              <a:rPr lang="en-US" sz="2200" dirty="0"/>
              <a:t> </a:t>
            </a:r>
            <a:r>
              <a:rPr lang="en-US" sz="2200" dirty="0" err="1"/>
              <a:t>força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grandes</a:t>
            </a:r>
            <a:r>
              <a:rPr lang="en-US" sz="2200" dirty="0"/>
              <a:t> </a:t>
            </a:r>
            <a:r>
              <a:rPr lang="en-US" sz="2200" dirty="0" err="1"/>
              <a:t>capitais</a:t>
            </a:r>
            <a:r>
              <a:rPr lang="en-US" sz="2200" dirty="0"/>
              <a:t> e </a:t>
            </a:r>
            <a:r>
              <a:rPr lang="en-US" sz="2200" dirty="0" err="1"/>
              <a:t>cidades</a:t>
            </a:r>
            <a:r>
              <a:rPr lang="en-US" sz="2200" dirty="0"/>
              <a:t> no interior</a:t>
            </a:r>
          </a:p>
        </p:txBody>
      </p:sp>
      <p:pic>
        <p:nvPicPr>
          <p:cNvPr id="6" name="Picture 3" descr="http://www.eurodata.com.br/blog/wp-content/uploads/2012/12/Guia-de-Profissoes-Operador-de-Telemarketing.jpe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056" y="1340769"/>
            <a:ext cx="3657600" cy="466407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830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C4EDA-B582-91E7-399C-04F1CAC77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Visão geral: terceiro setor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F8597-E56F-A665-6C3C-E1E48999F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BR" sz="2000" dirty="0"/>
              <a:t>879</a:t>
            </a:r>
            <a:r>
              <a:rPr lang="pt-BR" sz="2000" dirty="0"/>
              <a:t> mil “organizações da sociedade civil” (</a:t>
            </a:r>
            <a:r>
              <a:rPr lang="pt-BR" sz="2000" dirty="0" err="1"/>
              <a:t>OSCs</a:t>
            </a:r>
            <a:r>
              <a:rPr lang="pt-BR" sz="2000" dirty="0"/>
              <a:t>)</a:t>
            </a:r>
          </a:p>
          <a:p>
            <a:endParaRPr lang="pt-BR" sz="2000" dirty="0"/>
          </a:p>
          <a:p>
            <a:r>
              <a:rPr lang="pt-BR" sz="2000" dirty="0"/>
              <a:t>Pelo menos 1 OSC em cada município brasileiro</a:t>
            </a:r>
          </a:p>
          <a:p>
            <a:endParaRPr lang="pt-BR" sz="2000" dirty="0"/>
          </a:p>
          <a:p>
            <a:r>
              <a:rPr lang="pt-BR" sz="2000" dirty="0"/>
              <a:t>2,284 milhões de funcionários formais (2018)</a:t>
            </a:r>
          </a:p>
          <a:p>
            <a:endParaRPr lang="pt-BR" dirty="0"/>
          </a:p>
          <a:p>
            <a:r>
              <a:rPr lang="pt-BR" sz="2000" dirty="0"/>
              <a:t>4,27% do PIB Brasileiro </a:t>
            </a:r>
            <a:br>
              <a:rPr lang="pt-BR" sz="2000" dirty="0"/>
            </a:br>
            <a:r>
              <a:rPr lang="pt-BR" sz="2000" dirty="0"/>
              <a:t>(</a:t>
            </a:r>
            <a:r>
              <a:rPr lang="pt-BR" dirty="0"/>
              <a:t>FIPE, 2023, com dados de 2015)</a:t>
            </a:r>
            <a:endParaRPr lang="pt-BR" sz="2000" dirty="0"/>
          </a:p>
          <a:p>
            <a:endParaRPr lang="pt-BR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65D3C3-96D2-5FA6-620A-B5435D5D5090}"/>
              </a:ext>
            </a:extLst>
          </p:cNvPr>
          <p:cNvSpPr txBox="1">
            <a:spLocks/>
          </p:cNvSpPr>
          <p:nvPr/>
        </p:nvSpPr>
        <p:spPr>
          <a:xfrm>
            <a:off x="2007237" y="-35595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endParaRPr lang="pt-B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6986D3F-53E4-1ACE-7B9C-29FEC4BA5378}"/>
              </a:ext>
            </a:extLst>
          </p:cNvPr>
          <p:cNvSpPr txBox="1">
            <a:spLocks/>
          </p:cNvSpPr>
          <p:nvPr/>
        </p:nvSpPr>
        <p:spPr>
          <a:xfrm>
            <a:off x="2007237" y="1437758"/>
            <a:ext cx="4109410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24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7760A92-6CF7-8127-DA40-553DD4861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4237" y="6285957"/>
            <a:ext cx="733425" cy="274638"/>
          </a:xfrm>
        </p:spPr>
        <p:txBody>
          <a:bodyPr/>
          <a:lstStyle/>
          <a:p>
            <a:pPr>
              <a:defRPr/>
            </a:pPr>
            <a:fld id="{DF2E5CE2-DEE0-49F6-8B7B-6072570FC2B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757D94B6-9B16-EE21-D121-74CF88885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296" y="1268760"/>
            <a:ext cx="3639285" cy="1008112"/>
          </a:xfrm>
          <a:prstGeom prst="rect">
            <a:avLst/>
          </a:prstGeom>
        </p:spPr>
      </p:pic>
      <p:sp>
        <p:nvSpPr>
          <p:cNvPr id="8" name="Retângulo 3">
            <a:extLst>
              <a:ext uri="{FF2B5EF4-FFF2-40B4-BE49-F238E27FC236}">
                <a16:creationId xmlns:a16="http://schemas.microsoft.com/office/drawing/2014/main" id="{685C258D-2553-1310-9F79-8612D28701B0}"/>
              </a:ext>
            </a:extLst>
          </p:cNvPr>
          <p:cNvSpPr/>
          <p:nvPr/>
        </p:nvSpPr>
        <p:spPr>
          <a:xfrm>
            <a:off x="5519936" y="6603691"/>
            <a:ext cx="23489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50" dirty="0">
                <a:hlinkClick r:id="rId4"/>
              </a:rPr>
              <a:t>https://mapaosc.ipea.gov.br/</a:t>
            </a:r>
            <a:r>
              <a:rPr lang="pt-BR" sz="105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34E283-98B0-862E-E619-9F3C3DD91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191" y="2288310"/>
            <a:ext cx="4365077" cy="456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8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Mala </a:t>
            </a:r>
            <a:r>
              <a:rPr lang="en-US" dirty="0" err="1"/>
              <a:t>Direta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defTabSz="876300">
              <a:lnSpc>
                <a:spcPct val="110000"/>
              </a:lnSpc>
              <a:spcBef>
                <a:spcPts val="700"/>
              </a:spcBef>
            </a:pPr>
            <a:r>
              <a:rPr lang="en-US" sz="2200" dirty="0" err="1"/>
              <a:t>Envio</a:t>
            </a:r>
            <a:r>
              <a:rPr lang="en-US" sz="2200" dirty="0"/>
              <a:t> de carta com o </a:t>
            </a:r>
            <a:r>
              <a:rPr lang="en-US" sz="2200" dirty="0" err="1"/>
              <a:t>pedido</a:t>
            </a:r>
            <a:r>
              <a:rPr lang="en-US" sz="2200" dirty="0"/>
              <a:t> de </a:t>
            </a:r>
            <a:r>
              <a:rPr lang="en-US" sz="2200" dirty="0" err="1"/>
              <a:t>doação</a:t>
            </a:r>
            <a:r>
              <a:rPr lang="en-US" sz="2200" dirty="0"/>
              <a:t> </a:t>
            </a:r>
            <a:r>
              <a:rPr lang="en-US" sz="2200" dirty="0" err="1"/>
              <a:t>diretamente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casa dos </a:t>
            </a:r>
            <a:r>
              <a:rPr lang="en-US" sz="2200" dirty="0" err="1"/>
              <a:t>potenciais</a:t>
            </a:r>
            <a:r>
              <a:rPr lang="en-US" sz="2200" dirty="0"/>
              <a:t> </a:t>
            </a:r>
            <a:r>
              <a:rPr lang="en-US" sz="2200" dirty="0" err="1"/>
              <a:t>doadores</a:t>
            </a:r>
            <a:endParaRPr lang="en-US" sz="2200" dirty="0"/>
          </a:p>
          <a:p>
            <a:pPr defTabSz="876300">
              <a:lnSpc>
                <a:spcPct val="110000"/>
              </a:lnSpc>
              <a:spcBef>
                <a:spcPts val="700"/>
              </a:spcBef>
            </a:pPr>
            <a:endParaRPr lang="en-US" sz="2200" dirty="0"/>
          </a:p>
          <a:p>
            <a:pPr defTabSz="876300">
              <a:lnSpc>
                <a:spcPct val="110000"/>
              </a:lnSpc>
              <a:spcBef>
                <a:spcPts val="700"/>
              </a:spcBef>
            </a:pPr>
            <a:r>
              <a:rPr lang="en-US" sz="2200" dirty="0" err="1"/>
              <a:t>Os</a:t>
            </a:r>
            <a:r>
              <a:rPr lang="en-US" sz="2200" dirty="0"/>
              <a:t> </a:t>
            </a:r>
            <a:r>
              <a:rPr lang="en-US" sz="2200" dirty="0" err="1"/>
              <a:t>Correios</a:t>
            </a:r>
            <a:r>
              <a:rPr lang="en-US" sz="2200" dirty="0"/>
              <a:t> </a:t>
            </a:r>
            <a:r>
              <a:rPr lang="en-US" sz="2200" dirty="0" err="1"/>
              <a:t>têm</a:t>
            </a:r>
            <a:r>
              <a:rPr lang="en-US" sz="2200" dirty="0"/>
              <a:t> um </a:t>
            </a:r>
            <a:r>
              <a:rPr lang="en-US" sz="2200" dirty="0" err="1"/>
              <a:t>serviço</a:t>
            </a:r>
            <a:r>
              <a:rPr lang="en-US" sz="2200" dirty="0"/>
              <a:t> </a:t>
            </a:r>
            <a:r>
              <a:rPr lang="en-US" sz="2200" dirty="0" err="1"/>
              <a:t>específico</a:t>
            </a:r>
            <a:r>
              <a:rPr lang="en-US" sz="2200" dirty="0"/>
              <a:t> </a:t>
            </a:r>
            <a:r>
              <a:rPr lang="en-US" sz="2200" dirty="0" err="1"/>
              <a:t>só</a:t>
            </a:r>
            <a:r>
              <a:rPr lang="en-US" sz="2200" dirty="0"/>
              <a:t> para </a:t>
            </a:r>
            <a:r>
              <a:rPr lang="en-US" sz="2200" dirty="0" err="1"/>
              <a:t>isso</a:t>
            </a:r>
            <a:endParaRPr lang="en-US" sz="2200" dirty="0"/>
          </a:p>
          <a:p>
            <a:pPr defTabSz="876300">
              <a:lnSpc>
                <a:spcPct val="110000"/>
              </a:lnSpc>
              <a:spcBef>
                <a:spcPts val="700"/>
              </a:spcBef>
            </a:pPr>
            <a:endParaRPr lang="en-US" sz="2200" dirty="0"/>
          </a:p>
          <a:p>
            <a:pPr defTabSz="876300">
              <a:lnSpc>
                <a:spcPct val="110000"/>
              </a:lnSpc>
              <a:spcBef>
                <a:spcPts val="700"/>
              </a:spcBef>
            </a:pPr>
            <a:r>
              <a:rPr lang="en-US" sz="2200" dirty="0" err="1"/>
              <a:t>Versão</a:t>
            </a:r>
            <a:r>
              <a:rPr lang="en-US" sz="2200" dirty="0"/>
              <a:t> </a:t>
            </a:r>
            <a:r>
              <a:rPr lang="en-US" sz="2200" dirty="0" err="1"/>
              <a:t>atualizada</a:t>
            </a:r>
            <a:r>
              <a:rPr lang="en-US" sz="2200" dirty="0"/>
              <a:t>: e-mail mkt</a:t>
            </a:r>
          </a:p>
        </p:txBody>
      </p:sp>
    </p:spTree>
    <p:extLst>
      <p:ext uri="{BB962C8B-B14F-4D97-AF65-F5344CB8AC3E}">
        <p14:creationId xmlns:p14="http://schemas.microsoft.com/office/powerpoint/2010/main" val="5384267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idx="1"/>
          </p:nvPr>
        </p:nvSpPr>
        <p:spPr>
          <a:xfrm>
            <a:off x="1199456" y="2014793"/>
            <a:ext cx="7992888" cy="2485256"/>
          </a:xfrm>
        </p:spPr>
        <p:txBody>
          <a:bodyPr vert="horz" lIns="91423" tIns="91423" rIns="91423" bIns="91423" rtlCol="0">
            <a:normAutofit/>
          </a:bodyPr>
          <a:lstStyle/>
          <a:p>
            <a:pPr defTabSz="876300">
              <a:lnSpc>
                <a:spcPct val="110000"/>
              </a:lnSpc>
              <a:spcBef>
                <a:spcPts val="700"/>
              </a:spcBef>
            </a:pPr>
            <a:r>
              <a:rPr lang="pt-BR" altLang="pt-BR" sz="2200" dirty="0">
                <a:sym typeface="Calibri" pitchFamily="34" charset="0"/>
              </a:rPr>
              <a:t>Pedido de doação na rua, de forma planejada e contínua</a:t>
            </a:r>
            <a:endParaRPr lang="pt-BR" altLang="pt-BR" sz="2200" dirty="0"/>
          </a:p>
        </p:txBody>
      </p:sp>
      <p:pic>
        <p:nvPicPr>
          <p:cNvPr id="25604" name="Picture 3" descr="Agente do Greenpeace em São Paulo (Rodrigo Paiva/Greenpeace)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1824" y="2877148"/>
            <a:ext cx="5720966" cy="321900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Diálogo</a:t>
            </a:r>
            <a:r>
              <a:rPr lang="en-US" dirty="0"/>
              <a:t> </a:t>
            </a:r>
            <a:r>
              <a:rPr lang="en-US" dirty="0" err="1"/>
              <a:t>direto</a:t>
            </a:r>
            <a:r>
              <a:rPr lang="en-US" dirty="0"/>
              <a:t> (face-to-face)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47D5B2-0F07-F600-85E1-AACAC82375C1}"/>
              </a:ext>
            </a:extLst>
          </p:cNvPr>
          <p:cNvSpPr txBox="1"/>
          <p:nvPr/>
        </p:nvSpPr>
        <p:spPr>
          <a:xfrm>
            <a:off x="4259719" y="631159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https://www.youtube.com/watch?v=6yn_D1acauM</a:t>
            </a:r>
            <a:r>
              <a:rPr lang="pt-BR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C2C0FB-F9D2-CF83-35C1-64721150A22B}"/>
              </a:ext>
            </a:extLst>
          </p:cNvPr>
          <p:cNvSpPr txBox="1"/>
          <p:nvPr/>
        </p:nvSpPr>
        <p:spPr>
          <a:xfrm>
            <a:off x="9746841" y="6237312"/>
            <a:ext cx="885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R" sz="3200" dirty="0">
                <a:effectLst/>
              </a:rPr>
              <a:t>👀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989194194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Apadrinhamento</a:t>
            </a:r>
            <a:endParaRPr lang="en-US" dirty="0"/>
          </a:p>
        </p:txBody>
      </p:sp>
      <p:sp>
        <p:nvSpPr>
          <p:cNvPr id="35843" name="Rectangle 2"/>
          <p:cNvSpPr>
            <a:spLocks noGrp="1" noChangeArrowheads="1"/>
          </p:cNvSpPr>
          <p:nvPr>
            <p:ph idx="1"/>
          </p:nvPr>
        </p:nvSpPr>
        <p:spPr/>
        <p:txBody>
          <a:bodyPr vert="horz" lIns="0" tIns="0" rIns="0" bIns="0" rtlCol="0">
            <a:normAutofit/>
          </a:bodyPr>
          <a:lstStyle/>
          <a:p>
            <a:pPr defTabSz="876300">
              <a:lnSpc>
                <a:spcPct val="110000"/>
              </a:lnSpc>
              <a:spcBef>
                <a:spcPts val="700"/>
              </a:spcBef>
            </a:pPr>
            <a:r>
              <a:rPr lang="pt-BR" altLang="pt-BR" sz="2200" dirty="0">
                <a:sym typeface="Calibri" pitchFamily="34" charset="0"/>
              </a:rPr>
              <a:t>A doação é “</a:t>
            </a:r>
            <a:r>
              <a:rPr lang="pt-BR" altLang="pt-BR" sz="2200" dirty="0" err="1">
                <a:sym typeface="Calibri" pitchFamily="34" charset="0"/>
              </a:rPr>
              <a:t>tangibilizada</a:t>
            </a:r>
            <a:r>
              <a:rPr lang="pt-BR" altLang="pt-BR" sz="2200" dirty="0">
                <a:sym typeface="Calibri" pitchFamily="34" charset="0"/>
              </a:rPr>
              <a:t>”: uma criança, um aluno, uma certa quantidade de árvores, etc.</a:t>
            </a:r>
            <a:endParaRPr lang="pt-BR" altLang="pt-BR" sz="2200" dirty="0"/>
          </a:p>
        </p:txBody>
      </p:sp>
      <p:pic>
        <p:nvPicPr>
          <p:cNvPr id="35844" name="Picture 3" descr="image15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5760" y="3200400"/>
            <a:ext cx="4876800" cy="36576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5941896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Pitch e Storytelling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4DD14A-CB15-FB73-D3B3-9696901A16A5}"/>
              </a:ext>
            </a:extLst>
          </p:cNvPr>
          <p:cNvSpPr txBox="1">
            <a:spLocks noChangeArrowheads="1"/>
          </p:cNvSpPr>
          <p:nvPr/>
        </p:nvSpPr>
        <p:spPr>
          <a:xfrm>
            <a:off x="1199456" y="2093976"/>
            <a:ext cx="10058400" cy="4050792"/>
          </a:xfrm>
          <a:prstGeom prst="rect">
            <a:avLst/>
          </a:prstGeom>
        </p:spPr>
        <p:txBody>
          <a:bodyPr vert="horz" lIns="91423" tIns="91423" rIns="91423" bIns="91423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6300">
              <a:lnSpc>
                <a:spcPct val="110000"/>
              </a:lnSpc>
              <a:spcBef>
                <a:spcPts val="700"/>
              </a:spcBef>
            </a:pPr>
            <a:r>
              <a:rPr lang="pt-BR" altLang="pt-BR" sz="2200" dirty="0">
                <a:sym typeface="Calibri" pitchFamily="34" charset="0"/>
              </a:rPr>
              <a:t>Boas histórias são encontradas, editadas, treinadas, (</a:t>
            </a:r>
            <a:r>
              <a:rPr lang="pt-BR" altLang="pt-BR" sz="2200" dirty="0" err="1">
                <a:sym typeface="Calibri" pitchFamily="34" charset="0"/>
              </a:rPr>
              <a:t>re</a:t>
            </a:r>
            <a:r>
              <a:rPr lang="pt-BR" altLang="pt-BR" sz="2200" dirty="0">
                <a:sym typeface="Calibri" pitchFamily="34" charset="0"/>
              </a:rPr>
              <a:t>)contadas. Conseguem passar dados e fatos de forma clara e emocionante.</a:t>
            </a:r>
            <a:endParaRPr lang="pt-BR" altLang="pt-BR" sz="2200" dirty="0"/>
          </a:p>
        </p:txBody>
      </p:sp>
      <p:pic>
        <p:nvPicPr>
          <p:cNvPr id="4098" name="Picture 2" descr="Storytelling: contando histórias vividas! - OLWEB">
            <a:extLst>
              <a:ext uri="{FF2B5EF4-FFF2-40B4-BE49-F238E27FC236}">
                <a16:creationId xmlns:a16="http://schemas.microsoft.com/office/drawing/2014/main" id="{D48D82A4-D3EB-BAC0-2772-37C6F5FDB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76" y="3429000"/>
            <a:ext cx="631844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3899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idx="1"/>
          </p:nvPr>
        </p:nvSpPr>
        <p:spPr>
          <a:xfrm>
            <a:off x="6414832" y="2304196"/>
            <a:ext cx="3857632" cy="3251448"/>
          </a:xfrm>
        </p:spPr>
        <p:txBody>
          <a:bodyPr vert="horz" lIns="91423" tIns="91423" rIns="91423" bIns="91423" rtlCol="0">
            <a:normAutofit/>
          </a:bodyPr>
          <a:lstStyle/>
          <a:p>
            <a:pPr marL="34925" indent="-34925" defTabSz="858838">
              <a:spcBef>
                <a:spcPts val="700"/>
              </a:spcBef>
            </a:pPr>
            <a:r>
              <a:rPr lang="pt-BR" altLang="pt-BR" sz="3000" dirty="0">
                <a:ea typeface="Calibri" pitchFamily="34" charset="0"/>
                <a:cs typeface="Goudy Old Style"/>
                <a:sym typeface="Calibri" pitchFamily="34" charset="0"/>
              </a:rPr>
              <a:t> </a:t>
            </a:r>
            <a:r>
              <a:rPr lang="pt-BR" altLang="pt-BR" sz="2200" dirty="0">
                <a:sym typeface="Calibri" pitchFamily="34" charset="0"/>
              </a:rPr>
              <a:t>Empresas e organizações da sociedade civil formam uma parceria para comercializar uma imagem, produto ou serviço, em benefício de ambos</a:t>
            </a:r>
          </a:p>
        </p:txBody>
      </p:sp>
      <p:pic>
        <p:nvPicPr>
          <p:cNvPr id="28676" name="Picture 3" descr="http://www.letsvamos.com/portfolio/wp-content/uploads/2009/01/havianas-ip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2093976"/>
            <a:ext cx="3517900" cy="3671888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Marketing </a:t>
            </a:r>
            <a:r>
              <a:rPr lang="en-US" dirty="0" err="1"/>
              <a:t>Relacionado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Causa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70231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59DD9-43C1-8B1E-FE77-70C839015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Venda de produtos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4F247-8276-2C19-6FC8-71478858F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7618440" cy="4050792"/>
          </a:xfrm>
        </p:spPr>
        <p:txBody>
          <a:bodyPr>
            <a:normAutofit/>
          </a:bodyPr>
          <a:lstStyle/>
          <a:p>
            <a:r>
              <a:rPr lang="pt-BR" sz="2400" dirty="0"/>
              <a:t>Comercialização de serviços / produtos para levantar fundos</a:t>
            </a:r>
          </a:p>
          <a:p>
            <a:r>
              <a:rPr lang="pt-BR" sz="2400" dirty="0"/>
              <a:t>Para atividades comerciais não existe isenção ou imunidade geral (portanto, incidem impostos)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276" name="Google Shape;276;g1252c829165_0_6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>
                <a:solidFill>
                  <a:schemeClr val="lt1"/>
                </a:solidFill>
              </a:rPr>
              <a:t>• </a:t>
            </a:r>
            <a:fld id="{00000000-1234-1234-1234-123412341234}" type="slidenum">
              <a:rPr lang="pt-BR">
                <a:solidFill>
                  <a:schemeClr val="lt1"/>
                </a:solidFill>
              </a:rPr>
              <a:t>45</a:t>
            </a:fld>
            <a:r>
              <a:rPr lang="pt-BR">
                <a:solidFill>
                  <a:schemeClr val="lt1"/>
                </a:solidFill>
              </a:rPr>
              <a:t> •</a:t>
            </a:r>
            <a:endParaRPr/>
          </a:p>
        </p:txBody>
      </p:sp>
      <p:sp>
        <p:nvSpPr>
          <p:cNvPr id="279" name="Google Shape;279;g1252c829165_0_64"/>
          <p:cNvSpPr txBox="1"/>
          <p:nvPr/>
        </p:nvSpPr>
        <p:spPr>
          <a:xfrm>
            <a:off x="916475" y="4800163"/>
            <a:ext cx="10227900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9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508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900" b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g1252c829165_0_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38150" y="2666563"/>
            <a:ext cx="2133600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Campanhas</a:t>
            </a:r>
            <a:r>
              <a:rPr lang="en-US" dirty="0"/>
              <a:t> </a:t>
            </a:r>
            <a:r>
              <a:rPr lang="en-US" dirty="0" err="1"/>
              <a:t>Capitais</a:t>
            </a:r>
            <a:endParaRPr lang="en-US" dirty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idx="1"/>
          </p:nvPr>
        </p:nvSpPr>
        <p:spPr/>
        <p:txBody>
          <a:bodyPr vert="horz" lIns="91423" tIns="91423" rIns="91423" bIns="91423" rtlCol="0">
            <a:normAutofit/>
          </a:bodyPr>
          <a:lstStyle/>
          <a:p>
            <a:pPr defTabSz="876300">
              <a:lnSpc>
                <a:spcPct val="110000"/>
              </a:lnSpc>
              <a:spcBef>
                <a:spcPts val="700"/>
              </a:spcBef>
            </a:pPr>
            <a:r>
              <a:rPr lang="pt-BR" altLang="pt-BR" sz="2200" dirty="0">
                <a:sym typeface="Calibri" pitchFamily="34" charset="0"/>
              </a:rPr>
              <a:t>Grandes campanhas desenvolvidas. Mobilizam a comunidade para causas específicas, como a construção de um prédio, reforma, </a:t>
            </a:r>
            <a:r>
              <a:rPr lang="pt-BR" altLang="pt-BR" sz="2200" dirty="0" err="1">
                <a:sym typeface="Calibri" pitchFamily="34" charset="0"/>
              </a:rPr>
              <a:t>etc</a:t>
            </a:r>
            <a:endParaRPr lang="pt-BR" altLang="pt-BR" sz="2200" dirty="0"/>
          </a:p>
        </p:txBody>
      </p:sp>
      <p:pic>
        <p:nvPicPr>
          <p:cNvPr id="26629" name="Picture 4" descr="http://babyblogbr.com.br/wp-content/uploads/2013/03/1.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7688" y="3212976"/>
            <a:ext cx="5472608" cy="296615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02629554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Campanhas</a:t>
            </a:r>
            <a:r>
              <a:rPr lang="en-US" dirty="0"/>
              <a:t> </a:t>
            </a:r>
            <a:r>
              <a:rPr lang="en-US" dirty="0" err="1"/>
              <a:t>Anuais</a:t>
            </a:r>
            <a:endParaRPr lang="en-US" dirty="0"/>
          </a:p>
        </p:txBody>
      </p:sp>
      <p:sp>
        <p:nvSpPr>
          <p:cNvPr id="27651" name="Rectangle 2"/>
          <p:cNvSpPr>
            <a:spLocks noGrp="1" noChangeArrowheads="1"/>
          </p:cNvSpPr>
          <p:nvPr>
            <p:ph idx="1"/>
          </p:nvPr>
        </p:nvSpPr>
        <p:spPr/>
        <p:txBody>
          <a:bodyPr vert="horz" lIns="91423" tIns="91423" rIns="91423" bIns="91423" rtlCol="0">
            <a:normAutofit/>
          </a:bodyPr>
          <a:lstStyle/>
          <a:p>
            <a:pPr defTabSz="876300">
              <a:lnSpc>
                <a:spcPct val="110000"/>
              </a:lnSpc>
              <a:spcBef>
                <a:spcPts val="700"/>
              </a:spcBef>
            </a:pPr>
            <a:r>
              <a:rPr lang="pt-BR" altLang="pt-BR" sz="2200" dirty="0">
                <a:sym typeface="Calibri" pitchFamily="34" charset="0"/>
              </a:rPr>
              <a:t>Grandes campanhas realizadas todos os anos. São planejadas e geram expectativa</a:t>
            </a:r>
            <a:endParaRPr lang="pt-BR" altLang="pt-BR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84" y="3140969"/>
            <a:ext cx="4608512" cy="258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30427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9848" y="2160686"/>
            <a:ext cx="5328592" cy="2629272"/>
          </a:xfrm>
        </p:spPr>
        <p:txBody>
          <a:bodyPr>
            <a:normAutofit/>
          </a:bodyPr>
          <a:lstStyle/>
          <a:p>
            <a:pPr defTabSz="876300">
              <a:lnSpc>
                <a:spcPct val="110000"/>
              </a:lnSpc>
              <a:spcBef>
                <a:spcPts val="700"/>
              </a:spcBef>
            </a:pPr>
            <a:r>
              <a:rPr lang="en-US" sz="2200" dirty="0" err="1"/>
              <a:t>Eventos</a:t>
            </a:r>
            <a:r>
              <a:rPr lang="en-US" sz="2200" dirty="0"/>
              <a:t> </a:t>
            </a:r>
            <a:r>
              <a:rPr lang="en-US" sz="2200" dirty="0" err="1"/>
              <a:t>acontecem</a:t>
            </a:r>
            <a:r>
              <a:rPr lang="en-US" sz="2200" dirty="0"/>
              <a:t> </a:t>
            </a:r>
            <a:r>
              <a:rPr lang="en-US" sz="2200" dirty="0" err="1"/>
              <a:t>pelo</a:t>
            </a:r>
            <a:r>
              <a:rPr lang="en-US" sz="2200" dirty="0"/>
              <a:t> </a:t>
            </a:r>
            <a:r>
              <a:rPr lang="en-US" sz="2200" dirty="0" err="1"/>
              <a:t>país</a:t>
            </a:r>
            <a:r>
              <a:rPr lang="en-US" sz="2200" dirty="0"/>
              <a:t> </a:t>
            </a:r>
            <a:r>
              <a:rPr lang="en-US" sz="2200" dirty="0" err="1"/>
              <a:t>todos</a:t>
            </a:r>
            <a:r>
              <a:rPr lang="en-US" sz="2200" dirty="0"/>
              <a:t> </a:t>
            </a:r>
            <a:r>
              <a:rPr lang="en-US" sz="2200" dirty="0" err="1"/>
              <a:t>os</a:t>
            </a:r>
            <a:r>
              <a:rPr lang="en-US" sz="2200" dirty="0"/>
              <a:t> </a:t>
            </a:r>
            <a:r>
              <a:rPr lang="en-US" sz="2200" dirty="0" err="1"/>
              <a:t>dias</a:t>
            </a:r>
            <a:r>
              <a:rPr lang="en-US" sz="2200" dirty="0"/>
              <a:t>, a </a:t>
            </a:r>
            <a:r>
              <a:rPr lang="en-US" sz="2200" dirty="0" err="1"/>
              <a:t>todos</a:t>
            </a:r>
            <a:r>
              <a:rPr lang="en-US" sz="2200" dirty="0"/>
              <a:t> </a:t>
            </a:r>
            <a:r>
              <a:rPr lang="en-US" sz="2200" dirty="0" err="1"/>
              <a:t>os</a:t>
            </a:r>
            <a:r>
              <a:rPr lang="en-US" sz="2200" dirty="0"/>
              <a:t> </a:t>
            </a:r>
            <a:r>
              <a:rPr lang="en-US" sz="2200" dirty="0" err="1"/>
              <a:t>instantes</a:t>
            </a:r>
            <a:endParaRPr lang="en-US" sz="2200" dirty="0"/>
          </a:p>
          <a:p>
            <a:pPr defTabSz="876300">
              <a:lnSpc>
                <a:spcPct val="110000"/>
              </a:lnSpc>
              <a:spcBef>
                <a:spcPts val="700"/>
              </a:spcBef>
            </a:pPr>
            <a:r>
              <a:rPr lang="en-US" sz="2200" dirty="0" err="1"/>
              <a:t>Jantares</a:t>
            </a:r>
            <a:r>
              <a:rPr lang="en-US" sz="2200" dirty="0"/>
              <a:t>, </a:t>
            </a:r>
            <a:r>
              <a:rPr lang="en-US" sz="2200" dirty="0" err="1"/>
              <a:t>rifas</a:t>
            </a:r>
            <a:r>
              <a:rPr lang="en-US" sz="2200" dirty="0"/>
              <a:t>, bingos, </a:t>
            </a:r>
            <a:r>
              <a:rPr lang="en-US" sz="2200" dirty="0" err="1"/>
              <a:t>leilões</a:t>
            </a:r>
            <a:r>
              <a:rPr lang="en-US" sz="2200" dirty="0"/>
              <a:t>, festas </a:t>
            </a:r>
            <a:r>
              <a:rPr lang="en-US" sz="2200" dirty="0" err="1"/>
              <a:t>juninas</a:t>
            </a:r>
            <a:r>
              <a:rPr lang="en-US" sz="2200" dirty="0"/>
              <a:t>, </a:t>
            </a:r>
            <a:r>
              <a:rPr lang="en-US" sz="2200" dirty="0" err="1"/>
              <a:t>etc</a:t>
            </a:r>
            <a:endParaRPr lang="en-US" sz="2200" dirty="0"/>
          </a:p>
        </p:txBody>
      </p:sp>
      <p:pic>
        <p:nvPicPr>
          <p:cNvPr id="6" name="image9.jpeg" descr="brazil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008" r="-34008"/>
          <a:stretch>
            <a:fillRect/>
          </a:stretch>
        </p:blipFill>
        <p:spPr bwMode="auto">
          <a:xfrm>
            <a:off x="7896200" y="9349"/>
            <a:ext cx="5378091" cy="6858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Eventos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F9E673-34D4-2011-9A0B-AA179BBB3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08" y="3816450"/>
            <a:ext cx="4606280" cy="306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206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Response TV</a:t>
            </a:r>
          </a:p>
        </p:txBody>
      </p:sp>
      <p:sp>
        <p:nvSpPr>
          <p:cNvPr id="36867" name="Rectangle 2"/>
          <p:cNvSpPr>
            <a:spLocks noGrp="1" noChangeArrowheads="1"/>
          </p:cNvSpPr>
          <p:nvPr>
            <p:ph idx="1"/>
          </p:nvPr>
        </p:nvSpPr>
        <p:spPr/>
        <p:txBody>
          <a:bodyPr vert="horz" lIns="0" tIns="0" rIns="0" bIns="0" rtlCol="0">
            <a:normAutofit/>
          </a:bodyPr>
          <a:lstStyle/>
          <a:p>
            <a:pPr defTabSz="876300">
              <a:lnSpc>
                <a:spcPct val="110000"/>
              </a:lnSpc>
              <a:spcBef>
                <a:spcPts val="700"/>
              </a:spcBef>
            </a:pPr>
            <a:r>
              <a:rPr lang="pt-BR" altLang="pt-BR" sz="2200" dirty="0">
                <a:sym typeface="Calibri" pitchFamily="34" charset="0"/>
              </a:rPr>
              <a:t>Propagandas na TV, com estrutura para captação das doações na mesma hora.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801" y="2852936"/>
            <a:ext cx="3951875" cy="296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8083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Definição: </a:t>
            </a:r>
            <a:r>
              <a:rPr lang="pt-BR" b="1" dirty="0"/>
              <a:t>CAPTAÇÃO DE RECURSOS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40393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pt-BR" sz="2300" dirty="0"/>
              <a:t>É o conjunto de atividades que mobiliza </a:t>
            </a:r>
            <a:r>
              <a:rPr lang="pt-BR" sz="2300" i="1" dirty="0">
                <a:solidFill>
                  <a:srgbClr val="FF0000"/>
                </a:solidFill>
              </a:rPr>
              <a:t>diferentes tipos </a:t>
            </a:r>
            <a:r>
              <a:rPr lang="pt-BR" sz="2300" dirty="0"/>
              <a:t>de recursos para que uma organização sem fins lucrativos possa cumprir sua missão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pt-BR" sz="2300" dirty="0"/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pt-BR" sz="2300" dirty="0"/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pt-BR" sz="23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96BE14-13CB-26F0-EDB1-2660B3C07D38}"/>
              </a:ext>
            </a:extLst>
          </p:cNvPr>
          <p:cNvSpPr txBox="1"/>
          <p:nvPr/>
        </p:nvSpPr>
        <p:spPr>
          <a:xfrm>
            <a:off x="1097288" y="4132624"/>
            <a:ext cx="10120952" cy="1528624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numCol="2">
            <a:spAutoFit/>
          </a:bodyPr>
          <a:lstStyle/>
          <a:p>
            <a:pPr marL="182880" lvl="1" indent="-182880"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pt-BR" sz="2000" dirty="0">
                <a:solidFill>
                  <a:schemeClr val="tx1"/>
                </a:solidFill>
              </a:rPr>
              <a:t>é um ato, verbo, ação</a:t>
            </a:r>
          </a:p>
          <a:p>
            <a:pPr marL="182880" lvl="1" indent="-182880"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pt-BR" sz="2000" dirty="0">
                <a:solidFill>
                  <a:schemeClr val="tx1"/>
                </a:solidFill>
              </a:rPr>
              <a:t>é uma profissão (com CBO)</a:t>
            </a:r>
          </a:p>
          <a:p>
            <a:pPr marL="182880" lvl="1" indent="-182880"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pt-BR" sz="2000" dirty="0">
                <a:solidFill>
                  <a:schemeClr val="tx1"/>
                </a:solidFill>
              </a:rPr>
              <a:t>não só dinheiro – outros tipos de recursos</a:t>
            </a:r>
          </a:p>
          <a:p>
            <a:pPr marL="182880" lvl="1" indent="-182880"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pt-BR" sz="2000" dirty="0">
                <a:solidFill>
                  <a:schemeClr val="tx1"/>
                </a:solidFill>
              </a:rPr>
              <a:t>é pensar nas “receitas” das </a:t>
            </a:r>
            <a:r>
              <a:rPr lang="pt-BR" sz="2000" dirty="0" err="1">
                <a:solidFill>
                  <a:schemeClr val="tx1"/>
                </a:solidFill>
              </a:rPr>
              <a:t>OSCs</a:t>
            </a:r>
            <a:r>
              <a:rPr lang="pt-BR" sz="2000" dirty="0">
                <a:solidFill>
                  <a:schemeClr val="tx1"/>
                </a:solidFill>
              </a:rPr>
              <a:t> / ONGs </a:t>
            </a:r>
          </a:p>
          <a:p>
            <a:pPr marL="182880" lvl="1" indent="-182880"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pt-BR" sz="2000" dirty="0">
                <a:solidFill>
                  <a:schemeClr val="tx1"/>
                </a:solidFill>
              </a:rPr>
              <a:t>atividade permanente e dinâmica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7DEB6-079F-FE1C-CE4F-7DEA2DA90C6A}"/>
              </a:ext>
            </a:extLst>
          </p:cNvPr>
          <p:cNvSpPr txBox="1"/>
          <p:nvPr/>
        </p:nvSpPr>
        <p:spPr>
          <a:xfrm>
            <a:off x="3503712" y="3501008"/>
            <a:ext cx="4824536" cy="563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pt-BR" sz="2800" b="1" dirty="0">
                <a:solidFill>
                  <a:srgbClr val="FF0000"/>
                </a:solidFill>
              </a:rPr>
              <a:t>CAPTAR RECURSOS:</a:t>
            </a:r>
          </a:p>
        </p:txBody>
      </p:sp>
    </p:spTree>
    <p:extLst>
      <p:ext uri="{BB962C8B-B14F-4D97-AF65-F5344CB8AC3E}">
        <p14:creationId xmlns:p14="http://schemas.microsoft.com/office/powerpoint/2010/main" val="310706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Editais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defTabSz="876300">
              <a:lnSpc>
                <a:spcPct val="110000"/>
              </a:lnSpc>
              <a:spcBef>
                <a:spcPts val="700"/>
              </a:spcBef>
            </a:pPr>
            <a:r>
              <a:rPr lang="en-US" sz="2200" dirty="0" err="1"/>
              <a:t>Modelo</a:t>
            </a:r>
            <a:r>
              <a:rPr lang="en-US" sz="2200" dirty="0"/>
              <a:t> </a:t>
            </a:r>
            <a:r>
              <a:rPr lang="en-US" sz="2200" dirty="0" err="1"/>
              <a:t>objetivo</a:t>
            </a:r>
            <a:r>
              <a:rPr lang="en-US" sz="2200" dirty="0"/>
              <a:t> de </a:t>
            </a:r>
            <a:r>
              <a:rPr lang="en-US" sz="2200" dirty="0" err="1"/>
              <a:t>conseguir</a:t>
            </a:r>
            <a:r>
              <a:rPr lang="en-US" sz="2200" dirty="0"/>
              <a:t> </a:t>
            </a:r>
            <a:r>
              <a:rPr lang="en-US" sz="2200" dirty="0" err="1"/>
              <a:t>financiamento</a:t>
            </a:r>
            <a:endParaRPr lang="en-US" sz="2200" dirty="0"/>
          </a:p>
          <a:p>
            <a:pPr defTabSz="876300">
              <a:lnSpc>
                <a:spcPct val="110000"/>
              </a:lnSpc>
              <a:spcBef>
                <a:spcPts val="700"/>
              </a:spcBef>
            </a:pPr>
            <a:endParaRPr lang="en-US" sz="2200" dirty="0"/>
          </a:p>
          <a:p>
            <a:pPr defTabSz="876300">
              <a:lnSpc>
                <a:spcPct val="110000"/>
              </a:lnSpc>
              <a:spcBef>
                <a:spcPts val="700"/>
              </a:spcBef>
            </a:pPr>
            <a:r>
              <a:rPr lang="en-US" sz="2200" dirty="0" err="1"/>
              <a:t>Quase</a:t>
            </a:r>
            <a:r>
              <a:rPr lang="en-US" sz="2200" dirty="0"/>
              <a:t> sempre para </a:t>
            </a:r>
            <a:r>
              <a:rPr lang="en-US" sz="2200" dirty="0" err="1"/>
              <a:t>projetos</a:t>
            </a:r>
            <a:r>
              <a:rPr lang="en-US" sz="2200" dirty="0"/>
              <a:t>, </a:t>
            </a:r>
            <a:r>
              <a:rPr lang="en-US" sz="2200" dirty="0" err="1"/>
              <a:t>não</a:t>
            </a:r>
            <a:r>
              <a:rPr lang="en-US" sz="2200" dirty="0"/>
              <a:t> para a </a:t>
            </a:r>
            <a:r>
              <a:rPr lang="en-US" sz="2200" dirty="0" err="1"/>
              <a:t>organização</a:t>
            </a:r>
            <a:endParaRPr lang="en-US" sz="2200" dirty="0"/>
          </a:p>
          <a:p>
            <a:pPr defTabSz="876300">
              <a:lnSpc>
                <a:spcPct val="110000"/>
              </a:lnSpc>
              <a:spcBef>
                <a:spcPts val="700"/>
              </a:spcBef>
            </a:pPr>
            <a:endParaRPr lang="en-US" sz="2200" dirty="0"/>
          </a:p>
          <a:p>
            <a:pPr defTabSz="876300">
              <a:lnSpc>
                <a:spcPct val="110000"/>
              </a:lnSpc>
              <a:spcBef>
                <a:spcPts val="700"/>
              </a:spcBef>
            </a:pPr>
            <a:r>
              <a:rPr lang="en-US" sz="2200" dirty="0"/>
              <a:t>Ver, </a:t>
            </a:r>
            <a:r>
              <a:rPr lang="en-US" sz="2200" dirty="0" err="1"/>
              <a:t>por</a:t>
            </a:r>
            <a:r>
              <a:rPr lang="en-US" sz="2200" dirty="0"/>
              <a:t> ex: </a:t>
            </a:r>
            <a:r>
              <a:rPr lang="en-US" sz="2200" dirty="0">
                <a:hlinkClick r:id="rId2"/>
              </a:rPr>
              <a:t>https://prosas.com.br/editais</a:t>
            </a:r>
            <a:r>
              <a:rPr lang="en-US" sz="2200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46016-EDF1-FBA5-A4BD-7B3C6AC25B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5C554D-9396-CD7A-40D7-90EB01FF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64" y="2079077"/>
            <a:ext cx="5817670" cy="402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281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Botão</a:t>
            </a:r>
            <a:r>
              <a:rPr lang="en-US" dirty="0"/>
              <a:t> de </a:t>
            </a:r>
            <a:r>
              <a:rPr lang="en-US" dirty="0" err="1"/>
              <a:t>Doação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864" y="2997200"/>
            <a:ext cx="3077718" cy="122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34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Financiamento</a:t>
            </a:r>
            <a:r>
              <a:rPr lang="en-US" dirty="0"/>
              <a:t> </a:t>
            </a:r>
            <a:r>
              <a:rPr lang="en-US" dirty="0" err="1"/>
              <a:t>Coletivo</a:t>
            </a:r>
            <a:r>
              <a:rPr lang="en-US" dirty="0"/>
              <a:t> (</a:t>
            </a:r>
            <a:r>
              <a:rPr lang="en-US" dirty="0" err="1"/>
              <a:t>crowdfunding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defTabSz="876300">
              <a:lnSpc>
                <a:spcPct val="110000"/>
              </a:lnSpc>
              <a:spcBef>
                <a:spcPts val="700"/>
              </a:spcBef>
            </a:pPr>
            <a:r>
              <a:rPr lang="en-US" sz="2200" dirty="0" err="1"/>
              <a:t>Cada</a:t>
            </a:r>
            <a:r>
              <a:rPr lang="en-US" sz="2200" dirty="0"/>
              <a:t> um </a:t>
            </a:r>
            <a:r>
              <a:rPr lang="en-US" sz="2200" dirty="0" err="1"/>
              <a:t>doa</a:t>
            </a:r>
            <a:r>
              <a:rPr lang="en-US" sz="2200" dirty="0"/>
              <a:t> um </a:t>
            </a:r>
            <a:r>
              <a:rPr lang="en-US" sz="2200" dirty="0" err="1"/>
              <a:t>pouquinho</a:t>
            </a:r>
            <a:r>
              <a:rPr lang="en-US" sz="2200" dirty="0"/>
              <a:t>, e </a:t>
            </a:r>
            <a:r>
              <a:rPr lang="en-US" sz="2200" dirty="0" err="1"/>
              <a:t>todos</a:t>
            </a:r>
            <a:r>
              <a:rPr lang="en-US" sz="2200" dirty="0"/>
              <a:t> </a:t>
            </a:r>
            <a:r>
              <a:rPr lang="en-US" sz="2200" dirty="0" err="1"/>
              <a:t>juntos</a:t>
            </a:r>
            <a:r>
              <a:rPr lang="en-US" sz="2200" dirty="0"/>
              <a:t> </a:t>
            </a:r>
            <a:r>
              <a:rPr lang="en-US" sz="2200" dirty="0" err="1"/>
              <a:t>realizam</a:t>
            </a:r>
            <a:r>
              <a:rPr lang="en-US" sz="2200" dirty="0"/>
              <a:t> o </a:t>
            </a:r>
            <a:r>
              <a:rPr lang="en-US" sz="2200" dirty="0" err="1"/>
              <a:t>projeto</a:t>
            </a:r>
            <a:r>
              <a:rPr lang="en-US" sz="2200" dirty="0"/>
              <a:t> e </a:t>
            </a:r>
            <a:r>
              <a:rPr lang="en-US" sz="2200" dirty="0" err="1"/>
              <a:t>ganham</a:t>
            </a:r>
            <a:r>
              <a:rPr lang="en-US" sz="2200" dirty="0"/>
              <a:t> </a:t>
            </a:r>
            <a:r>
              <a:rPr lang="en-US" sz="2200" dirty="0" err="1"/>
              <a:t>contrapartidas</a:t>
            </a:r>
            <a:r>
              <a:rPr lang="en-US" sz="2200" dirty="0"/>
              <a:t>.</a:t>
            </a:r>
          </a:p>
          <a:p>
            <a:pPr defTabSz="876300">
              <a:lnSpc>
                <a:spcPct val="110000"/>
              </a:lnSpc>
              <a:spcBef>
                <a:spcPts val="700"/>
              </a:spcBef>
            </a:pPr>
            <a:endParaRPr lang="en-US" sz="2200" dirty="0"/>
          </a:p>
          <a:p>
            <a:pPr defTabSz="876300">
              <a:lnSpc>
                <a:spcPct val="110000"/>
              </a:lnSpc>
              <a:spcBef>
                <a:spcPts val="700"/>
              </a:spcBef>
            </a:pPr>
            <a:r>
              <a:rPr lang="en-US" sz="2200" dirty="0" err="1"/>
              <a:t>Plataformas</a:t>
            </a:r>
            <a:r>
              <a:rPr lang="en-US" sz="2200" dirty="0"/>
              <a:t>: </a:t>
            </a:r>
            <a:r>
              <a:rPr lang="en-US" sz="2200" dirty="0" err="1"/>
              <a:t>catarse</a:t>
            </a:r>
            <a:r>
              <a:rPr lang="en-US" sz="2200" dirty="0"/>
              <a:t>, </a:t>
            </a:r>
            <a:r>
              <a:rPr lang="en-US" sz="2200" dirty="0" err="1"/>
              <a:t>juntos.com.vc</a:t>
            </a:r>
            <a:r>
              <a:rPr lang="en-US" sz="2200" dirty="0"/>
              <a:t>, </a:t>
            </a:r>
            <a:r>
              <a:rPr lang="en-US" sz="2200" dirty="0" err="1"/>
              <a:t>kickante</a:t>
            </a:r>
            <a:r>
              <a:rPr lang="en-US" sz="2200" dirty="0"/>
              <a:t>, etc.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451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idx="1"/>
          </p:nvPr>
        </p:nvSpPr>
        <p:spPr>
          <a:xfrm>
            <a:off x="1271464" y="2780928"/>
            <a:ext cx="4752528" cy="3467472"/>
          </a:xfrm>
        </p:spPr>
        <p:txBody>
          <a:bodyPr vert="horz" lIns="0" tIns="0" rIns="0" bIns="0" rtlCol="0">
            <a:normAutofit/>
          </a:bodyPr>
          <a:lstStyle/>
          <a:p>
            <a:pPr>
              <a:spcBef>
                <a:spcPts val="700"/>
              </a:spcBef>
            </a:pPr>
            <a:endParaRPr lang="pt-BR" altLang="pt-BR" sz="2600" dirty="0">
              <a:latin typeface="Gill Sans"/>
              <a:ea typeface="Calibri" pitchFamily="34" charset="0"/>
              <a:cs typeface="Gill Sans"/>
              <a:sym typeface="Calibri" pitchFamily="34" charset="0"/>
            </a:endParaRPr>
          </a:p>
          <a:p>
            <a:pPr defTabSz="876300">
              <a:lnSpc>
                <a:spcPct val="110000"/>
              </a:lnSpc>
              <a:spcBef>
                <a:spcPts val="700"/>
              </a:spcBef>
            </a:pPr>
            <a:r>
              <a:rPr lang="pt-BR" altLang="pt-BR" sz="2200" dirty="0">
                <a:sym typeface="Calibri" pitchFamily="34" charset="0"/>
              </a:rPr>
              <a:t>Ao comprar, o consumidor opta por “</a:t>
            </a:r>
            <a:r>
              <a:rPr lang="pt-BR" altLang="pt-BR" sz="2200" dirty="0" err="1">
                <a:sym typeface="Calibri" pitchFamily="34" charset="0"/>
              </a:rPr>
              <a:t>arrendondar</a:t>
            </a:r>
            <a:r>
              <a:rPr lang="pt-BR" altLang="pt-BR" sz="2200" dirty="0">
                <a:sym typeface="Calibri" pitchFamily="34" charset="0"/>
              </a:rPr>
              <a:t>” para cima sua compra, com a diferença sendo doada.</a:t>
            </a:r>
            <a:endParaRPr lang="pt-BR" altLang="pt-BR" sz="2200" dirty="0"/>
          </a:p>
        </p:txBody>
      </p:sp>
      <p:pic>
        <p:nvPicPr>
          <p:cNvPr id="30724" name="Picture 3" descr="image1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2064" y="2492896"/>
            <a:ext cx="4105275" cy="267017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Arredondamento</a:t>
            </a:r>
            <a:r>
              <a:rPr lang="en-US" dirty="0"/>
              <a:t> / </a:t>
            </a:r>
            <a:r>
              <a:rPr lang="en-US" dirty="0" err="1"/>
              <a:t>microdoação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555560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876300">
              <a:lnSpc>
                <a:spcPct val="110000"/>
              </a:lnSpc>
              <a:spcBef>
                <a:spcPts val="700"/>
              </a:spcBef>
            </a:pPr>
            <a:r>
              <a:rPr lang="en-US" sz="2200" dirty="0" err="1"/>
              <a:t>Atuar</a:t>
            </a:r>
            <a:r>
              <a:rPr lang="en-US" sz="2200" dirty="0"/>
              <a:t> com </a:t>
            </a:r>
            <a:r>
              <a:rPr lang="en-US" sz="2200" dirty="0" err="1"/>
              <a:t>voluntários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captação</a:t>
            </a:r>
            <a:r>
              <a:rPr lang="en-US" sz="2200" dirty="0"/>
              <a:t> </a:t>
            </a:r>
            <a:r>
              <a:rPr lang="en-US" sz="2200" dirty="0" err="1"/>
              <a:t>também</a:t>
            </a:r>
            <a:r>
              <a:rPr lang="en-US" sz="2200" dirty="0"/>
              <a:t> </a:t>
            </a:r>
            <a:r>
              <a:rPr lang="en-US" sz="2200" dirty="0" err="1"/>
              <a:t>pode</a:t>
            </a:r>
            <a:r>
              <a:rPr lang="en-US" sz="2200" dirty="0"/>
              <a:t> ser </a:t>
            </a:r>
            <a:r>
              <a:rPr lang="en-US" sz="2200" dirty="0" err="1"/>
              <a:t>uma</a:t>
            </a:r>
            <a:r>
              <a:rPr lang="en-US" sz="2200" dirty="0"/>
              <a:t> </a:t>
            </a:r>
            <a:r>
              <a:rPr lang="en-US" sz="2200" dirty="0" err="1"/>
              <a:t>estratégia</a:t>
            </a:r>
            <a:r>
              <a:rPr lang="en-US" sz="2200" dirty="0"/>
              <a:t> </a:t>
            </a:r>
            <a:r>
              <a:rPr lang="en-US" sz="2200" dirty="0" err="1"/>
              <a:t>relevante</a:t>
            </a:r>
            <a:r>
              <a:rPr lang="en-US" sz="2200" dirty="0"/>
              <a:t> para as </a:t>
            </a:r>
            <a:r>
              <a:rPr lang="en-US" sz="2200" dirty="0" err="1"/>
              <a:t>organizações</a:t>
            </a:r>
            <a:endParaRPr lang="en-US" sz="2200" dirty="0"/>
          </a:p>
          <a:p>
            <a:pPr defTabSz="876300">
              <a:lnSpc>
                <a:spcPct val="110000"/>
              </a:lnSpc>
              <a:spcBef>
                <a:spcPts val="700"/>
              </a:spcBef>
            </a:pPr>
            <a:r>
              <a:rPr lang="en-US" sz="2200" dirty="0"/>
              <a:t>2/3 dos </a:t>
            </a:r>
            <a:r>
              <a:rPr lang="en-US" sz="2200" dirty="0" err="1"/>
              <a:t>voluntários</a:t>
            </a:r>
            <a:r>
              <a:rPr lang="en-US" sz="2200" dirty="0"/>
              <a:t> </a:t>
            </a:r>
            <a:r>
              <a:rPr lang="en-US" sz="2200" dirty="0" err="1"/>
              <a:t>doam</a:t>
            </a:r>
            <a:r>
              <a:rPr lang="en-US" sz="2200" dirty="0"/>
              <a:t> para as </a:t>
            </a:r>
            <a:r>
              <a:rPr lang="en-US" sz="2200" dirty="0" err="1"/>
              <a:t>organizações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que </a:t>
            </a:r>
            <a:r>
              <a:rPr lang="en-US" sz="2200" dirty="0" err="1"/>
              <a:t>atuam</a:t>
            </a:r>
            <a:r>
              <a:rPr lang="en-US" sz="2200" dirty="0"/>
              <a:t>, e </a:t>
            </a:r>
            <a:r>
              <a:rPr lang="en-US" sz="2200" dirty="0" err="1"/>
              <a:t>pessoas</a:t>
            </a:r>
            <a:r>
              <a:rPr lang="en-US" sz="2200" dirty="0"/>
              <a:t> que </a:t>
            </a:r>
            <a:r>
              <a:rPr lang="en-US" sz="2200" dirty="0" err="1"/>
              <a:t>atuam</a:t>
            </a:r>
            <a:r>
              <a:rPr lang="en-US" sz="2200" dirty="0"/>
              <a:t> </a:t>
            </a:r>
            <a:r>
              <a:rPr lang="en-US" sz="2200" dirty="0" err="1"/>
              <a:t>como</a:t>
            </a:r>
            <a:r>
              <a:rPr lang="en-US" sz="2200" dirty="0"/>
              <a:t> </a:t>
            </a:r>
            <a:r>
              <a:rPr lang="en-US" sz="2200" dirty="0" err="1"/>
              <a:t>voluntárias</a:t>
            </a:r>
            <a:r>
              <a:rPr lang="en-US" sz="2200" dirty="0"/>
              <a:t> </a:t>
            </a:r>
            <a:r>
              <a:rPr lang="en-US" sz="2200" dirty="0" err="1"/>
              <a:t>doam</a:t>
            </a:r>
            <a:r>
              <a:rPr lang="en-US" sz="2200" dirty="0"/>
              <a:t> </a:t>
            </a:r>
            <a:r>
              <a:rPr lang="en-US" sz="2200" dirty="0" err="1"/>
              <a:t>dez</a:t>
            </a:r>
            <a:r>
              <a:rPr lang="en-US" sz="2200" dirty="0"/>
              <a:t> </a:t>
            </a:r>
            <a:r>
              <a:rPr lang="en-US" sz="2200" dirty="0" err="1"/>
              <a:t>vezes</a:t>
            </a:r>
            <a:r>
              <a:rPr lang="en-US" sz="2200" dirty="0"/>
              <a:t> </a:t>
            </a:r>
            <a:r>
              <a:rPr lang="en-US" sz="2200" dirty="0" err="1"/>
              <a:t>mais</a:t>
            </a:r>
            <a:r>
              <a:rPr lang="en-US" sz="2200" dirty="0"/>
              <a:t> </a:t>
            </a:r>
            <a:r>
              <a:rPr lang="en-US" sz="2200" dirty="0" err="1"/>
              <a:t>dinheiro</a:t>
            </a:r>
            <a:endParaRPr lang="en-US" sz="2200" dirty="0"/>
          </a:p>
          <a:p>
            <a:pPr defTabSz="876300">
              <a:lnSpc>
                <a:spcPct val="110000"/>
              </a:lnSpc>
              <a:spcBef>
                <a:spcPts val="700"/>
              </a:spcBef>
            </a:pPr>
            <a:endParaRPr lang="en-US" sz="2200" dirty="0"/>
          </a:p>
          <a:p>
            <a:pPr defTabSz="876300">
              <a:lnSpc>
                <a:spcPct val="110000"/>
              </a:lnSpc>
              <a:spcBef>
                <a:spcPts val="700"/>
              </a:spcBef>
            </a:pPr>
            <a:endParaRPr lang="en-US" sz="2200" dirty="0"/>
          </a:p>
        </p:txBody>
      </p:sp>
      <p:sp>
        <p:nvSpPr>
          <p:cNvPr id="33795" name="AutoShape 2"/>
          <p:cNvSpPr>
            <a:spLocks/>
          </p:cNvSpPr>
          <p:nvPr/>
        </p:nvSpPr>
        <p:spPr bwMode="auto">
          <a:xfrm>
            <a:off x="1981200" y="1411293"/>
            <a:ext cx="8229600" cy="4513257"/>
          </a:xfrm>
          <a:custGeom>
            <a:avLst/>
            <a:gdLst>
              <a:gd name="T0" fmla="*/ 4114800 w 21600"/>
              <a:gd name="T1" fmla="*/ 2364581 h 21600"/>
              <a:gd name="T2" fmla="*/ 4114800 w 21600"/>
              <a:gd name="T3" fmla="*/ 2364581 h 21600"/>
              <a:gd name="T4" fmla="*/ 4114800 w 21600"/>
              <a:gd name="T5" fmla="*/ 2364581 h 21600"/>
              <a:gd name="T6" fmla="*/ 4114800 w 21600"/>
              <a:gd name="T7" fmla="*/ 23645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  <a:effectLst/>
        </p:spPr>
        <p:txBody>
          <a:bodyPr lIns="91423" tIns="91423" rIns="91423" bIns="91423"/>
          <a:lstStyle/>
          <a:p>
            <a:pPr marL="12700" indent="-12700">
              <a:spcBef>
                <a:spcPts val="700"/>
              </a:spcBef>
            </a:pPr>
            <a:endParaRPr lang="pt-BR" altLang="pt-BR" dirty="0">
              <a:latin typeface="Goudy Old Style"/>
              <a:cs typeface="Goudy Old Style"/>
            </a:endParaRPr>
          </a:p>
        </p:txBody>
      </p:sp>
      <p:pic>
        <p:nvPicPr>
          <p:cNvPr id="33796" name="Picture 3" descr="http://www.techo.org/paises/brasil/wp-content/uploads/2012/07/Logo-TET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7888" y="4556292"/>
            <a:ext cx="2595562" cy="1341437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Voluntariado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902939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8C504-6C50-8ED7-7B74-4856F014B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Outras técnicas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5CE97-66E2-271A-1F28-0F1C27233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pt-BR" sz="2200" i="1" dirty="0" err="1"/>
              <a:t>Matching</a:t>
            </a:r>
            <a:r>
              <a:rPr lang="pt-BR" sz="2200" i="1" dirty="0"/>
              <a:t> </a:t>
            </a:r>
            <a:r>
              <a:rPr lang="pt-BR" sz="2200" i="1" dirty="0" err="1"/>
              <a:t>funds</a:t>
            </a:r>
            <a:endParaRPr lang="pt-BR" sz="2200" i="1" dirty="0"/>
          </a:p>
          <a:p>
            <a:pPr>
              <a:lnSpc>
                <a:spcPct val="150000"/>
              </a:lnSpc>
            </a:pPr>
            <a:r>
              <a:rPr lang="pt-BR" sz="2200" dirty="0"/>
              <a:t>Mecenato / dar nome</a:t>
            </a:r>
          </a:p>
          <a:p>
            <a:pPr>
              <a:lnSpc>
                <a:spcPct val="150000"/>
              </a:lnSpc>
            </a:pPr>
            <a:r>
              <a:rPr lang="pt-BR" sz="2200" dirty="0"/>
              <a:t>Membro-traz-membro</a:t>
            </a:r>
          </a:p>
          <a:p>
            <a:pPr>
              <a:lnSpc>
                <a:spcPct val="150000"/>
              </a:lnSpc>
            </a:pPr>
            <a:r>
              <a:rPr lang="pt-BR" sz="2200" dirty="0"/>
              <a:t>Assinatura / associação</a:t>
            </a:r>
            <a:endParaRPr lang="pt-BR" sz="2200" i="1" dirty="0"/>
          </a:p>
          <a:p>
            <a:pPr>
              <a:lnSpc>
                <a:spcPct val="150000"/>
              </a:lnSpc>
            </a:pPr>
            <a:r>
              <a:rPr lang="pt-BR" sz="2200" dirty="0"/>
              <a:t>Licenciamento </a:t>
            </a:r>
          </a:p>
          <a:p>
            <a:pPr>
              <a:lnSpc>
                <a:spcPct val="150000"/>
              </a:lnSpc>
            </a:pPr>
            <a:endParaRPr lang="pt-BR" sz="2200" dirty="0"/>
          </a:p>
          <a:p>
            <a:pPr>
              <a:lnSpc>
                <a:spcPct val="150000"/>
              </a:lnSpc>
            </a:pPr>
            <a:endParaRPr lang="pt-BR" sz="2200" dirty="0"/>
          </a:p>
          <a:p>
            <a:pPr>
              <a:lnSpc>
                <a:spcPct val="150000"/>
              </a:lnSpc>
            </a:pPr>
            <a:r>
              <a:rPr lang="pt-BR" sz="2200" dirty="0"/>
              <a:t>Vendas de serviços / produtos</a:t>
            </a:r>
          </a:p>
          <a:p>
            <a:pPr>
              <a:lnSpc>
                <a:spcPct val="150000"/>
              </a:lnSpc>
            </a:pPr>
            <a:r>
              <a:rPr lang="pt-BR" sz="2200" dirty="0"/>
              <a:t>Receitas extras / taxas</a:t>
            </a:r>
          </a:p>
          <a:p>
            <a:pPr>
              <a:lnSpc>
                <a:spcPct val="150000"/>
              </a:lnSpc>
            </a:pPr>
            <a:r>
              <a:rPr lang="pt-BR" sz="2200" dirty="0"/>
              <a:t>Fundos patrimoniais</a:t>
            </a:r>
          </a:p>
          <a:p>
            <a:pPr>
              <a:lnSpc>
                <a:spcPct val="150000"/>
              </a:lnSpc>
            </a:pPr>
            <a:r>
              <a:rPr lang="pt-BR" sz="2200" dirty="0"/>
              <a:t>Desconto em folha de pagamento</a:t>
            </a:r>
          </a:p>
          <a:p>
            <a:pPr>
              <a:lnSpc>
                <a:spcPct val="150000"/>
              </a:lnSpc>
            </a:pPr>
            <a:r>
              <a:rPr lang="pt-BR" sz="2200" dirty="0"/>
              <a:t>Doação incentivada (lei Rouanet, por </a:t>
            </a:r>
            <a:r>
              <a:rPr lang="pt-BR" sz="2200" dirty="0" err="1"/>
              <a:t>ex</a:t>
            </a:r>
            <a:r>
              <a:rPr lang="pt-BR" sz="2200" dirty="0"/>
              <a:t>)</a:t>
            </a:r>
          </a:p>
          <a:p>
            <a:pPr>
              <a:lnSpc>
                <a:spcPct val="150000"/>
              </a:lnSpc>
            </a:pP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32578353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095E7-6737-8D13-FC8B-B7554F304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C2A51-B324-A74E-CCC8-C5F33B3C7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4C1CE8E-BC30-CFE7-4E18-92B2E6E5B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872527"/>
            <a:ext cx="11559571" cy="598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0478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F4C64-1264-52BB-406B-81CA921B5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DE19A-E05C-3DCA-9DC7-138CABBE8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679CE1-238D-4E9A-40BD-49EBB7EED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686096"/>
            <a:ext cx="11306373" cy="588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8466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3FC60-9CB4-7701-DABB-C77A10A80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B4215-CFFC-1614-E81C-9FC44B5F4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70AE512-A7DB-AE0F-7C41-E018053DE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50" y="116632"/>
            <a:ext cx="117013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2C8717A-5ED1-E8BE-8B90-E498EDDAE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3630051"/>
            <a:ext cx="10056852" cy="309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7296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63552" y="1268760"/>
            <a:ext cx="4648952" cy="3520440"/>
          </a:xfrm>
        </p:spPr>
        <p:txBody>
          <a:bodyPr>
            <a:normAutofit/>
          </a:bodyPr>
          <a:lstStyle/>
          <a:p>
            <a:pPr algn="ctr"/>
            <a:r>
              <a:rPr lang="pt-BR" sz="5400" dirty="0"/>
              <a:t>Um pouco mais sobre doações de </a:t>
            </a:r>
            <a:br>
              <a:rPr lang="pt-BR" sz="5400" dirty="0"/>
            </a:br>
            <a:r>
              <a:rPr lang="pt-BR" sz="5400" dirty="0"/>
              <a:t>pessoas físicas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135AD0-CAD7-429D-EF64-6C37C2306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955" y="733896"/>
            <a:ext cx="53848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56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Captar, pedir, doar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06530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D827C-1598-B764-CB21-24FC4D2F9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20019-8F8D-0FA6-054F-D93FDA36D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E6A10C-3D71-7CB4-D993-F2D45BA84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88640"/>
            <a:ext cx="11737304" cy="662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384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038EF-FBAE-9D5E-E08E-24375F034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64980-9352-8B0F-FC2F-D49C1F7C8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924944"/>
            <a:ext cx="9562656" cy="324725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pt-BR" b="1" dirty="0"/>
              <a:t>Gênero: </a:t>
            </a:r>
            <a:r>
              <a:rPr lang="pt-BR" dirty="0"/>
              <a:t>pouca diferença entre homens (42%) e mulheres (43%)</a:t>
            </a:r>
          </a:p>
          <a:p>
            <a:r>
              <a:rPr lang="pt-BR" b="1" dirty="0"/>
              <a:t>Idade: </a:t>
            </a:r>
            <a:r>
              <a:rPr lang="pt-BR" dirty="0"/>
              <a:t>principalmente </a:t>
            </a:r>
            <a:r>
              <a:rPr lang="pt-BR" b="1" dirty="0">
                <a:solidFill>
                  <a:srgbClr val="FF0000"/>
                </a:solidFill>
              </a:rPr>
              <a:t>adultos</a:t>
            </a:r>
            <a:r>
              <a:rPr lang="pt-BR" b="1" dirty="0"/>
              <a:t> </a:t>
            </a:r>
            <a:r>
              <a:rPr lang="pt-BR" dirty="0"/>
              <a:t>(entre 30 a 49 anos – 46%)</a:t>
            </a:r>
          </a:p>
          <a:p>
            <a:r>
              <a:rPr lang="pt-BR" b="1" dirty="0"/>
              <a:t>Região: </a:t>
            </a:r>
            <a:r>
              <a:rPr lang="pt-BR" b="1" dirty="0">
                <a:solidFill>
                  <a:srgbClr val="FF0000"/>
                </a:solidFill>
              </a:rPr>
              <a:t>N </a:t>
            </a:r>
            <a:r>
              <a:rPr lang="pt-BR" dirty="0"/>
              <a:t>tem +doadores (49%), </a:t>
            </a:r>
            <a:r>
              <a:rPr lang="pt-BR" b="1" dirty="0">
                <a:solidFill>
                  <a:srgbClr val="FF0000"/>
                </a:solidFill>
              </a:rPr>
              <a:t>SE</a:t>
            </a:r>
            <a:r>
              <a:rPr lang="pt-BR" b="1" dirty="0"/>
              <a:t> </a:t>
            </a:r>
            <a:r>
              <a:rPr lang="pt-BR" dirty="0"/>
              <a:t>menos (41%)</a:t>
            </a:r>
          </a:p>
          <a:p>
            <a:r>
              <a:rPr lang="pt-BR" b="1" dirty="0"/>
              <a:t>Escolaridade:</a:t>
            </a:r>
            <a:r>
              <a:rPr lang="pt-BR" dirty="0"/>
              <a:t> </a:t>
            </a:r>
            <a:r>
              <a:rPr lang="pt-BR" b="1" dirty="0">
                <a:solidFill>
                  <a:srgbClr val="FF0000"/>
                </a:solidFill>
              </a:rPr>
              <a:t>nível superior </a:t>
            </a:r>
            <a:r>
              <a:rPr lang="pt-BR" dirty="0"/>
              <a:t>doa mais (57%), </a:t>
            </a:r>
            <a:r>
              <a:rPr lang="pt-BR" b="1" dirty="0">
                <a:solidFill>
                  <a:srgbClr val="FF0000"/>
                </a:solidFill>
              </a:rPr>
              <a:t>fundamental</a:t>
            </a:r>
            <a:r>
              <a:rPr lang="pt-BR" dirty="0"/>
              <a:t> menos (28%)</a:t>
            </a:r>
          </a:p>
          <a:p>
            <a:r>
              <a:rPr lang="pt-BR" b="1" dirty="0"/>
              <a:t>Renda: </a:t>
            </a:r>
            <a:r>
              <a:rPr lang="pt-BR" b="1" dirty="0">
                <a:solidFill>
                  <a:srgbClr val="FF0000"/>
                </a:solidFill>
              </a:rPr>
              <a:t>+ de 8 SM</a:t>
            </a:r>
            <a:r>
              <a:rPr lang="pt-BR" b="1" dirty="0"/>
              <a:t> </a:t>
            </a:r>
            <a:r>
              <a:rPr lang="pt-BR" dirty="0"/>
              <a:t>(63%) doa mais, </a:t>
            </a:r>
            <a:r>
              <a:rPr lang="pt-BR" b="1" dirty="0">
                <a:solidFill>
                  <a:srgbClr val="FF0000"/>
                </a:solidFill>
              </a:rPr>
              <a:t>1 a 2 SM </a:t>
            </a:r>
            <a:r>
              <a:rPr lang="pt-BR" dirty="0"/>
              <a:t>menos (29%)</a:t>
            </a:r>
          </a:p>
          <a:p>
            <a:r>
              <a:rPr lang="pt-BR" b="1" dirty="0"/>
              <a:t>Religião:</a:t>
            </a:r>
            <a:r>
              <a:rPr lang="pt-BR" dirty="0"/>
              <a:t> </a:t>
            </a:r>
            <a:r>
              <a:rPr lang="pt-BR" b="1" dirty="0">
                <a:solidFill>
                  <a:srgbClr val="FF0000"/>
                </a:solidFill>
              </a:rPr>
              <a:t>com religião</a:t>
            </a:r>
            <a:r>
              <a:rPr lang="pt-BR" b="1" dirty="0"/>
              <a:t> </a:t>
            </a:r>
            <a:r>
              <a:rPr lang="pt-BR" dirty="0"/>
              <a:t>doa mais (espírita: 48%), </a:t>
            </a:r>
            <a:r>
              <a:rPr lang="pt-BR" b="1" dirty="0">
                <a:solidFill>
                  <a:srgbClr val="FF0000"/>
                </a:solidFill>
              </a:rPr>
              <a:t>sem</a:t>
            </a:r>
            <a:r>
              <a:rPr lang="pt-BR" b="1" dirty="0"/>
              <a:t> </a:t>
            </a:r>
            <a:r>
              <a:rPr lang="pt-BR" dirty="0"/>
              <a:t>menos (39%)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40812C-7718-4F4F-81B7-AEE1144A8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260648"/>
            <a:ext cx="11017224" cy="2061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5A58B7-2E42-81D6-223B-F227493791F7}"/>
              </a:ext>
            </a:extLst>
          </p:cNvPr>
          <p:cNvSpPr txBox="1"/>
          <p:nvPr/>
        </p:nvSpPr>
        <p:spPr>
          <a:xfrm>
            <a:off x="9192344" y="2780928"/>
            <a:ext cx="210814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b="1" dirty="0"/>
              <a:t>Média Brasil 2024: 43%</a:t>
            </a:r>
          </a:p>
        </p:txBody>
      </p:sp>
    </p:spTree>
    <p:extLst>
      <p:ext uri="{BB962C8B-B14F-4D97-AF65-F5344CB8AC3E}">
        <p14:creationId xmlns:p14="http://schemas.microsoft.com/office/powerpoint/2010/main" val="7673797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4153-FCAC-E3DA-80F3-43E7418F4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7110D-CAF3-4945-E19C-C8A2844A0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76BAA-80A2-8128-F0F5-33C1BCF77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16632"/>
            <a:ext cx="12025336" cy="67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865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990AC-E53B-4E2B-1A8C-E93FC7B4F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01F8B-31D8-9D14-2B83-5C5C7EA69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EC8A2-0859-901D-46F5-DB73E4950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5917"/>
            <a:ext cx="12000656" cy="674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689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FB29D-AE68-833D-CF13-A03D2371E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50159-7F34-443C-EB39-E4576DB5C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A7DBF-EDB9-9141-3BA9-0857E456E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66941"/>
            <a:ext cx="11881320" cy="669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13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5CF6B-00FD-F8C4-B1FD-5DE1E8DBB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Diagnóstico de desenvolvimento institucional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66D9F-B0BC-096A-5010-26444F33D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t-BR" dirty="0"/>
              <a:t>A captação de recursos se torna mais viável e sustentável se toda a organização tiver uma estrutura sólida, processos bem sistematizados e identidade claramente definida. </a:t>
            </a:r>
          </a:p>
          <a:p>
            <a:pPr>
              <a:lnSpc>
                <a:spcPct val="150000"/>
              </a:lnSpc>
            </a:pPr>
            <a:endParaRPr lang="pt-BR" dirty="0"/>
          </a:p>
          <a:p>
            <a:pPr>
              <a:lnSpc>
                <a:spcPct val="150000"/>
              </a:lnSpc>
            </a:pPr>
            <a:r>
              <a:rPr lang="pt-BR" dirty="0"/>
              <a:t>A matriz a seguir contém perguntas que facilitam um </a:t>
            </a:r>
            <a:r>
              <a:rPr lang="pt-BR" dirty="0" err="1"/>
              <a:t>auto-diagnóstico</a:t>
            </a:r>
            <a:r>
              <a:rPr lang="pt-BR" dirty="0"/>
              <a:t> organizacional, permitindo um retrato da situação atual e a priorização de pontos de atenção / planos para melhoria. </a:t>
            </a:r>
          </a:p>
        </p:txBody>
      </p:sp>
    </p:spTree>
    <p:extLst>
      <p:ext uri="{BB962C8B-B14F-4D97-AF65-F5344CB8AC3E}">
        <p14:creationId xmlns:p14="http://schemas.microsoft.com/office/powerpoint/2010/main" val="15160542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B40083-135E-1304-8045-1771DBE2E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D4C6A4-0623-B2E1-09D5-8C3129025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234064" cy="4050792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PROGRAMA DESENVOLVIMENTO INSTITUCIONAL </a:t>
            </a:r>
          </a:p>
          <a:p>
            <a:pPr marL="0" indent="0">
              <a:buNone/>
            </a:pPr>
            <a:r>
              <a:rPr lang="pt-BR" dirty="0"/>
              <a:t>Matriz de variáveis e indicadores de DI </a:t>
            </a:r>
          </a:p>
          <a:p>
            <a:pPr marL="0" indent="0">
              <a:buNone/>
            </a:pPr>
            <a:r>
              <a:rPr lang="pt-BR" dirty="0"/>
              <a:t>Instituto C&amp;A e Domingos Armani</a:t>
            </a:r>
          </a:p>
          <a:p>
            <a:pPr marL="0" indent="0">
              <a:buNone/>
            </a:pPr>
            <a:r>
              <a:rPr lang="pt-BR" dirty="0"/>
              <a:t>(ARMANI, 2013, p. 78 a 83)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E2E6FF-1A4D-079A-CFE8-E62C159DC9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42"/>
          <a:stretch/>
        </p:blipFill>
        <p:spPr>
          <a:xfrm>
            <a:off x="6240016" y="90839"/>
            <a:ext cx="5904656" cy="676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255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D4C6A4-0623-B2E1-09D5-8C3129025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234064" cy="4050792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PROGRAMA DESENVOLVIMENTO INSTITUCIONAL </a:t>
            </a:r>
          </a:p>
          <a:p>
            <a:pPr marL="0" indent="0">
              <a:buNone/>
            </a:pPr>
            <a:r>
              <a:rPr lang="pt-BR" dirty="0"/>
              <a:t>Matriz de variáveis e indicadores de DI </a:t>
            </a:r>
          </a:p>
          <a:p>
            <a:pPr marL="0" indent="0">
              <a:buNone/>
            </a:pPr>
            <a:r>
              <a:rPr lang="pt-BR" dirty="0"/>
              <a:t>Instituto C&amp;A e Domingos Armani</a:t>
            </a:r>
          </a:p>
          <a:p>
            <a:pPr marL="0" indent="0">
              <a:buNone/>
            </a:pPr>
            <a:r>
              <a:rPr lang="pt-BR" dirty="0"/>
              <a:t>(ARMANI, 2013, p. 78 a 83)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270E67-E77E-4F5A-045F-4E962D472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292" y="0"/>
            <a:ext cx="6027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213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B40083-135E-1304-8045-1771DBE2E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D4C6A4-0623-B2E1-09D5-8C3129025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234064" cy="4050792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PROGRAMA DESENVOLVIMENTO INSTITUCIONAL </a:t>
            </a:r>
          </a:p>
          <a:p>
            <a:pPr marL="0" indent="0">
              <a:buNone/>
            </a:pPr>
            <a:r>
              <a:rPr lang="pt-BR" dirty="0"/>
              <a:t>Matriz de variáveis e indicadores de DI </a:t>
            </a:r>
          </a:p>
          <a:p>
            <a:pPr marL="0" indent="0">
              <a:buNone/>
            </a:pPr>
            <a:r>
              <a:rPr lang="pt-BR" dirty="0"/>
              <a:t>Instituto C&amp;A e Domingos Armani</a:t>
            </a:r>
          </a:p>
          <a:p>
            <a:pPr marL="0" indent="0">
              <a:buNone/>
            </a:pPr>
            <a:r>
              <a:rPr lang="pt-BR" dirty="0"/>
              <a:t>(ARMANI, 2013, p. 78 a 83)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A85668-2A32-BA7B-0A44-E941AB175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931" y="17710"/>
            <a:ext cx="5492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458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B40083-135E-1304-8045-1771DBE2E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D4C6A4-0623-B2E1-09D5-8C3129025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234064" cy="4050792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PROGRAMA DESENVOLVIMENTO INSTITUCIONAL </a:t>
            </a:r>
          </a:p>
          <a:p>
            <a:pPr marL="0" indent="0">
              <a:buNone/>
            </a:pPr>
            <a:r>
              <a:rPr lang="pt-BR" dirty="0"/>
              <a:t>Matriz de variáveis e indicadores de DI </a:t>
            </a:r>
          </a:p>
          <a:p>
            <a:pPr marL="0" indent="0">
              <a:buNone/>
            </a:pPr>
            <a:r>
              <a:rPr lang="pt-BR" dirty="0"/>
              <a:t>Instituto C&amp;A e Domingos Armani</a:t>
            </a:r>
          </a:p>
          <a:p>
            <a:pPr marL="0" indent="0">
              <a:buNone/>
            </a:pPr>
            <a:r>
              <a:rPr lang="pt-BR" dirty="0"/>
              <a:t>(ARMANI, 2013, p. 78 a 83)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8AA34-70E2-D26E-0DF8-1B80F85B5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393" y="0"/>
            <a:ext cx="5393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00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Por que alguém doa?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69848" y="2121408"/>
            <a:ext cx="6970368" cy="405079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pt-BR" sz="2300" dirty="0"/>
              <a:t>Por altruísmo / solidariedade</a:t>
            </a:r>
          </a:p>
          <a:p>
            <a:pPr>
              <a:lnSpc>
                <a:spcPct val="150000"/>
              </a:lnSpc>
            </a:pPr>
            <a:r>
              <a:rPr lang="pt-BR" sz="2300" dirty="0"/>
              <a:t>Por ideologia / expressão de seus valores</a:t>
            </a:r>
          </a:p>
          <a:p>
            <a:pPr>
              <a:lnSpc>
                <a:spcPct val="150000"/>
              </a:lnSpc>
            </a:pPr>
            <a:r>
              <a:rPr lang="pt-BR" sz="2300" dirty="0"/>
              <a:t>Pela reciprocidade / vantagens tangíveis</a:t>
            </a:r>
          </a:p>
          <a:p>
            <a:pPr>
              <a:lnSpc>
                <a:spcPct val="150000"/>
              </a:lnSpc>
            </a:pPr>
            <a:r>
              <a:rPr lang="pt-BR" sz="2300" dirty="0"/>
              <a:t>Por status / poder político e social / capital social</a:t>
            </a:r>
          </a:p>
          <a:p>
            <a:pPr>
              <a:lnSpc>
                <a:spcPct val="150000"/>
              </a:lnSpc>
            </a:pPr>
            <a:r>
              <a:rPr lang="pt-BR" sz="2300" dirty="0"/>
              <a:t>Por benefício / conforto psicológico</a:t>
            </a:r>
          </a:p>
          <a:p>
            <a:pPr>
              <a:lnSpc>
                <a:spcPct val="150000"/>
              </a:lnSpc>
            </a:pPr>
            <a:r>
              <a:rPr lang="pt-BR" sz="2300" dirty="0"/>
              <a:t>Pela eficácia / resultados</a:t>
            </a:r>
          </a:p>
          <a:p>
            <a:pPr>
              <a:lnSpc>
                <a:spcPct val="150000"/>
              </a:lnSpc>
            </a:pPr>
            <a:r>
              <a:rPr lang="pt-BR" sz="2300" b="1" dirty="0"/>
              <a:t>FUNDAMENTAL: Por que alguém pediu!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2DED90F-DE3E-31D6-DF47-B58CF3018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2257457"/>
            <a:ext cx="2297375" cy="153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96C9D1A-68D5-5FB7-6D0E-49CBE94D8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864" y="2231273"/>
            <a:ext cx="2287401" cy="151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D2EEC64-CAAB-A09B-32A1-9A68DBC6A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13" y="3761632"/>
            <a:ext cx="2297376" cy="153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B27D4F1-7449-BC3A-D584-14AD9441F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114" y="3747783"/>
            <a:ext cx="2318151" cy="154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175076-F521-9092-3934-60C525061D86}"/>
              </a:ext>
            </a:extLst>
          </p:cNvPr>
          <p:cNvSpPr txBox="1"/>
          <p:nvPr/>
        </p:nvSpPr>
        <p:spPr>
          <a:xfrm>
            <a:off x="7896200" y="6279273"/>
            <a:ext cx="34335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/>
              <a:t>Fonte: adaptado de </a:t>
            </a:r>
            <a:r>
              <a:rPr lang="pt-BR" sz="1600" dirty="0" err="1"/>
              <a:t>Bekkers</a:t>
            </a:r>
            <a:r>
              <a:rPr lang="pt-BR" sz="1600" dirty="0"/>
              <a:t> &amp; </a:t>
            </a:r>
            <a:r>
              <a:rPr lang="pt-BR" sz="1600" dirty="0" err="1"/>
              <a:t>Wiepking</a:t>
            </a:r>
            <a:r>
              <a:rPr lang="pt-BR" sz="1600" dirty="0"/>
              <a:t> (2011)</a:t>
            </a:r>
          </a:p>
        </p:txBody>
      </p:sp>
    </p:spTree>
    <p:extLst>
      <p:ext uri="{BB962C8B-B14F-4D97-AF65-F5344CB8AC3E}">
        <p14:creationId xmlns:p14="http://schemas.microsoft.com/office/powerpoint/2010/main" val="145961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B40083-135E-1304-8045-1771DBE2E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D4C6A4-0623-B2E1-09D5-8C3129025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4234064" cy="4050792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PROGRAMA DESENVOLVIMENTO INSTITUCIONAL </a:t>
            </a:r>
          </a:p>
          <a:p>
            <a:pPr marL="0" indent="0">
              <a:buNone/>
            </a:pPr>
            <a:r>
              <a:rPr lang="pt-BR" dirty="0"/>
              <a:t>Matriz de variáveis e indicadores de DI </a:t>
            </a:r>
          </a:p>
          <a:p>
            <a:pPr marL="0" indent="0">
              <a:buNone/>
            </a:pPr>
            <a:r>
              <a:rPr lang="pt-BR" dirty="0"/>
              <a:t>Instituto C&amp;A e Domingos Armani</a:t>
            </a:r>
          </a:p>
          <a:p>
            <a:pPr marL="0" indent="0">
              <a:buNone/>
            </a:pPr>
            <a:r>
              <a:rPr lang="pt-BR" dirty="0"/>
              <a:t>(ARMANI, 2013, p. 78 a 83)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8AB144-62CE-65EA-9D5A-4894F293B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222" y="-30287"/>
            <a:ext cx="5876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444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5D41E-0EE1-02C9-5478-D0225C020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616CF-63A5-3307-1065-704DA8C34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D4FE4E-85CA-3D18-9321-7A6604D4C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502" y="1273336"/>
            <a:ext cx="6585498" cy="4050792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C08F52B6-01FD-44EA-4611-2B591D5485FE}"/>
              </a:ext>
            </a:extLst>
          </p:cNvPr>
          <p:cNvSpPr txBox="1">
            <a:spLocks/>
          </p:cNvSpPr>
          <p:nvPr/>
        </p:nvSpPr>
        <p:spPr>
          <a:xfrm>
            <a:off x="1069848" y="2121408"/>
            <a:ext cx="4234064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pt-BR"/>
              <a:t>PROGRAMA DESENVOLVIMENTO INSTITUCIONAL </a:t>
            </a:r>
          </a:p>
          <a:p>
            <a:pPr marL="0" indent="0">
              <a:buFont typeface="Wingdings" pitchFamily="2" charset="2"/>
              <a:buNone/>
            </a:pPr>
            <a:r>
              <a:rPr lang="pt-BR"/>
              <a:t>Matriz de variáveis e indicadores de DI </a:t>
            </a:r>
          </a:p>
          <a:p>
            <a:pPr marL="0" indent="0">
              <a:buFont typeface="Wingdings" pitchFamily="2" charset="2"/>
              <a:buNone/>
            </a:pPr>
            <a:r>
              <a:rPr lang="pt-BR"/>
              <a:t>Instituto C&amp;A e Domingos Armani</a:t>
            </a:r>
          </a:p>
          <a:p>
            <a:pPr marL="0" indent="0">
              <a:buFont typeface="Wingdings" pitchFamily="2" charset="2"/>
              <a:buNone/>
            </a:pPr>
            <a:r>
              <a:rPr lang="pt-BR"/>
              <a:t>(ARMANI, 2013, p. 78 a 83)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1221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D8AFD15B-CF29-4306-884F-47675092F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EE043D-3D9E-4AC3-6723-6B3FE0556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544" y="1382165"/>
            <a:ext cx="4869179" cy="1517984"/>
          </a:xfrm>
        </p:spPr>
        <p:txBody>
          <a:bodyPr>
            <a:normAutofit/>
          </a:bodyPr>
          <a:lstStyle/>
          <a:p>
            <a:r>
              <a:rPr lang="pt-BR" sz="4800">
                <a:solidFill>
                  <a:srgbClr val="000000"/>
                </a:solidFill>
              </a:rPr>
              <a:t>Captar, na prática</a:t>
            </a:r>
          </a:p>
        </p:txBody>
      </p:sp>
      <p:pic>
        <p:nvPicPr>
          <p:cNvPr id="1026" name="Picture 2" descr="Creating a Personalized CLAT Study Schedule: A Step-by-Step Guide -">
            <a:extLst>
              <a:ext uri="{FF2B5EF4-FFF2-40B4-BE49-F238E27FC236}">
                <a16:creationId xmlns:a16="http://schemas.microsoft.com/office/drawing/2014/main" id="{434F6EA6-42C4-C3C3-F39E-93F47BF00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r="24719"/>
          <a:stretch/>
        </p:blipFill>
        <p:spPr bwMode="auto">
          <a:xfrm>
            <a:off x="-9866" y="401980"/>
            <a:ext cx="6115733" cy="6456021"/>
          </a:xfrm>
          <a:custGeom>
            <a:avLst/>
            <a:gdLst/>
            <a:ahLst/>
            <a:cxnLst/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96349AB3-1BD3-41E1-8979-1DBDCB5CD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866" y="401980"/>
            <a:ext cx="6115733" cy="6456021"/>
          </a:xfrm>
          <a:custGeom>
            <a:avLst/>
            <a:gdLst>
              <a:gd name="connsiteX0" fmla="*/ 2259477 w 6115733"/>
              <a:gd name="connsiteY0" fmla="*/ 433395 h 6456021"/>
              <a:gd name="connsiteX1" fmla="*/ 5681904 w 6115733"/>
              <a:gd name="connsiteY1" fmla="*/ 3852396 h 6456021"/>
              <a:gd name="connsiteX2" fmla="*/ 4679499 w 6115733"/>
              <a:gd name="connsiteY2" fmla="*/ 6269995 h 6456021"/>
              <a:gd name="connsiteX3" fmla="*/ 4474613 w 6115733"/>
              <a:gd name="connsiteY3" fmla="*/ 6456021 h 6456021"/>
              <a:gd name="connsiteX4" fmla="*/ 44341 w 6115733"/>
              <a:gd name="connsiteY4" fmla="*/ 6456021 h 6456021"/>
              <a:gd name="connsiteX5" fmla="*/ 0 w 6115733"/>
              <a:gd name="connsiteY5" fmla="*/ 6415762 h 6456021"/>
              <a:gd name="connsiteX6" fmla="*/ 0 w 6115733"/>
              <a:gd name="connsiteY6" fmla="*/ 1289029 h 6456021"/>
              <a:gd name="connsiteX7" fmla="*/ 82495 w 6115733"/>
              <a:gd name="connsiteY7" fmla="*/ 1214128 h 6456021"/>
              <a:gd name="connsiteX8" fmla="*/ 2259477 w 6115733"/>
              <a:gd name="connsiteY8" fmla="*/ 433395 h 6456021"/>
              <a:gd name="connsiteX9" fmla="*/ 2259477 w 6115733"/>
              <a:gd name="connsiteY9" fmla="*/ 0 h 6456021"/>
              <a:gd name="connsiteX10" fmla="*/ 6115733 w 6115733"/>
              <a:gd name="connsiteY10" fmla="*/ 3852396 h 6456021"/>
              <a:gd name="connsiteX11" fmla="*/ 5235152 w 6115733"/>
              <a:gd name="connsiteY11" fmla="*/ 6302877 h 6456021"/>
              <a:gd name="connsiteX12" fmla="*/ 5095826 w 6115733"/>
              <a:gd name="connsiteY12" fmla="*/ 6456021 h 6456021"/>
              <a:gd name="connsiteX13" fmla="*/ 4617788 w 6115733"/>
              <a:gd name="connsiteY13" fmla="*/ 6456021 h 6456021"/>
              <a:gd name="connsiteX14" fmla="*/ 4747668 w 6115733"/>
              <a:gd name="connsiteY14" fmla="*/ 6338096 h 6456021"/>
              <a:gd name="connsiteX15" fmla="*/ 5778311 w 6115733"/>
              <a:gd name="connsiteY15" fmla="*/ 3852396 h 6456021"/>
              <a:gd name="connsiteX16" fmla="*/ 2259477 w 6115733"/>
              <a:gd name="connsiteY16" fmla="*/ 337085 h 6456021"/>
              <a:gd name="connsiteX17" fmla="*/ 21172 w 6115733"/>
              <a:gd name="connsiteY17" fmla="*/ 1139811 h 6456021"/>
              <a:gd name="connsiteX18" fmla="*/ 0 w 6115733"/>
              <a:gd name="connsiteY18" fmla="*/ 1159034 h 6456021"/>
              <a:gd name="connsiteX19" fmla="*/ 0 w 6115733"/>
              <a:gd name="connsiteY19" fmla="*/ 735177 h 6456021"/>
              <a:gd name="connsiteX20" fmla="*/ 103407 w 6115733"/>
              <a:gd name="connsiteY20" fmla="*/ 657929 h 6456021"/>
              <a:gd name="connsiteX21" fmla="*/ 2259477 w 6115733"/>
              <a:gd name="connsiteY21" fmla="*/ 0 h 645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5A227-17CB-602E-3D3E-4B5048B5D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545" y="3007389"/>
            <a:ext cx="4869179" cy="3065865"/>
          </a:xfrm>
        </p:spPr>
        <p:txBody>
          <a:bodyPr anchor="t">
            <a:normAutofit/>
          </a:bodyPr>
          <a:lstStyle/>
          <a:p>
            <a:r>
              <a:rPr lang="pt-BR" sz="1700" b="1">
                <a:solidFill>
                  <a:srgbClr val="000000"/>
                </a:solidFill>
              </a:rPr>
              <a:t>Etapas básicas</a:t>
            </a:r>
          </a:p>
          <a:p>
            <a:pPr marL="617220" lvl="1" indent="-342900">
              <a:buFont typeface="+mj-lt"/>
              <a:buAutoNum type="arabicPeriod"/>
            </a:pPr>
            <a:r>
              <a:rPr lang="pt-BR" sz="1700">
                <a:solidFill>
                  <a:srgbClr val="000000"/>
                </a:solidFill>
              </a:rPr>
              <a:t>Diagnóstico / análise (onde, como estamos)</a:t>
            </a:r>
          </a:p>
          <a:p>
            <a:pPr marL="617220" lvl="1" indent="-342900">
              <a:buFont typeface="+mj-lt"/>
              <a:buAutoNum type="arabicPeriod"/>
            </a:pPr>
            <a:r>
              <a:rPr lang="pt-BR" sz="1700">
                <a:solidFill>
                  <a:srgbClr val="000000"/>
                </a:solidFill>
              </a:rPr>
              <a:t>Planejamento (para onde queremos ir, como)</a:t>
            </a:r>
          </a:p>
          <a:p>
            <a:pPr marL="617220" lvl="1" indent="-342900">
              <a:buFont typeface="+mj-lt"/>
              <a:buAutoNum type="arabicPeriod"/>
            </a:pPr>
            <a:r>
              <a:rPr lang="pt-BR" sz="1700">
                <a:solidFill>
                  <a:srgbClr val="000000"/>
                </a:solidFill>
              </a:rPr>
              <a:t>Pesquisa (prospecção de possíveis doadores)</a:t>
            </a:r>
          </a:p>
          <a:p>
            <a:pPr marL="617220" lvl="1" indent="-342900">
              <a:buFont typeface="+mj-lt"/>
              <a:buAutoNum type="arabicPeriod"/>
            </a:pPr>
            <a:r>
              <a:rPr lang="pt-BR" sz="1700">
                <a:solidFill>
                  <a:srgbClr val="000000"/>
                </a:solidFill>
              </a:rPr>
              <a:t>Contato e negociação (fazer os pedidos)</a:t>
            </a:r>
          </a:p>
          <a:p>
            <a:pPr marL="617220" lvl="1" indent="-342900">
              <a:buFont typeface="+mj-lt"/>
              <a:buAutoNum type="arabicPeriod"/>
            </a:pPr>
            <a:r>
              <a:rPr lang="pt-BR" sz="1700">
                <a:solidFill>
                  <a:srgbClr val="000000"/>
                </a:solidFill>
              </a:rPr>
              <a:t>Relacionamento e valorização (cultivar a relação)</a:t>
            </a: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54CA915D-BDF0-41F8-B00E-FB186EFF7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36" name="Oval 1035">
              <a:extLst>
                <a:ext uri="{FF2B5EF4-FFF2-40B4-BE49-F238E27FC236}">
                  <a16:creationId xmlns:a16="http://schemas.microsoft.com/office/drawing/2014/main" id="{317AAC03-BF64-4E67-9032-3BD024998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037" name="Oval 1036">
              <a:extLst>
                <a:ext uri="{FF2B5EF4-FFF2-40B4-BE49-F238E27FC236}">
                  <a16:creationId xmlns:a16="http://schemas.microsoft.com/office/drawing/2014/main" id="{1A131397-5A45-4344-9983-5E400A3EA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28031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Principais fontes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3593450"/>
              </p:ext>
            </p:extLst>
          </p:nvPr>
        </p:nvGraphicFramePr>
        <p:xfrm>
          <a:off x="1271464" y="1916833"/>
          <a:ext cx="9649072" cy="4721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4BE51A-CAF7-48DA-A4A6-73B38E05AEC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{27A51502-B448-0B46-B46D-C4BBA565582B}tf10001070</Template>
  <TotalTime>1904</TotalTime>
  <Words>3016</Words>
  <Application>Microsoft Macintosh PowerPoint</Application>
  <PresentationFormat>Widescreen</PresentationFormat>
  <Paragraphs>394</Paragraphs>
  <Slides>71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1" baseType="lpstr">
      <vt:lpstr>Arial</vt:lpstr>
      <vt:lpstr>Calibri</vt:lpstr>
      <vt:lpstr>Gill Sans</vt:lpstr>
      <vt:lpstr>Goudy Old Style</vt:lpstr>
      <vt:lpstr>Rockwell</vt:lpstr>
      <vt:lpstr>Rockwell Condensed</vt:lpstr>
      <vt:lpstr>Rockwell Extra Bold</vt:lpstr>
      <vt:lpstr>Verdana</vt:lpstr>
      <vt:lpstr>Wingdings</vt:lpstr>
      <vt:lpstr>Wood Type</vt:lpstr>
      <vt:lpstr>Captação de recursos para organizações</vt:lpstr>
      <vt:lpstr>Quem está falando?</vt:lpstr>
      <vt:lpstr>DEFINIÇÕES BÁSICAS</vt:lpstr>
      <vt:lpstr>Visão geral: terceiro setor</vt:lpstr>
      <vt:lpstr>Definição: CAPTAÇÃO DE RECURSOS</vt:lpstr>
      <vt:lpstr>Captar, pedir, doar</vt:lpstr>
      <vt:lpstr>Por que alguém doa?</vt:lpstr>
      <vt:lpstr>Captar, na prática</vt:lpstr>
      <vt:lpstr>Principais fontes</vt:lpstr>
      <vt:lpstr>Como as OSCs brasileiras captam?</vt:lpstr>
      <vt:lpstr>NÃO HÁ UM ÚNICO modelo ou caminho</vt:lpstr>
      <vt:lpstr>Alguns dados...</vt:lpstr>
      <vt:lpstr>Alguns  dados...</vt:lpstr>
      <vt:lpstr>Alguns dados...</vt:lpstr>
      <vt:lpstr>Alguns dados...</vt:lpstr>
      <vt:lpstr>Técnicas e estratégias</vt:lpstr>
      <vt:lpstr>Alguns princípios</vt:lpstr>
      <vt:lpstr>PowerPoint Presentation</vt:lpstr>
      <vt:lpstr>PowerPoint Presentation</vt:lpstr>
      <vt:lpstr>Fonte: Pessoas Físicas</vt:lpstr>
      <vt:lpstr>Captando com pessoas físicas</vt:lpstr>
      <vt:lpstr>Grandes  doadores</vt:lpstr>
      <vt:lpstr>Fonte: Empresas</vt:lpstr>
      <vt:lpstr>Captando com Empresas</vt:lpstr>
      <vt:lpstr>PowerPoint Presentation</vt:lpstr>
      <vt:lpstr>Tendências e desafios</vt:lpstr>
      <vt:lpstr>Dicas finais</vt:lpstr>
      <vt:lpstr>Que apoio mais podemos buscar?</vt:lpstr>
      <vt:lpstr>Referências</vt:lpstr>
      <vt:lpstr>Conteúdo extra</vt:lpstr>
      <vt:lpstr>Principais fontes</vt:lpstr>
      <vt:lpstr>Fonte: Empresas</vt:lpstr>
      <vt:lpstr>Fonte: Pessoas Físicas</vt:lpstr>
      <vt:lpstr>Fonte: fundações e institutos</vt:lpstr>
      <vt:lpstr>Fonte: governo</vt:lpstr>
      <vt:lpstr>Fonte: produtos / serviços</vt:lpstr>
      <vt:lpstr>Fontes: outros</vt:lpstr>
      <vt:lpstr>Exemplos de algumas técnicas</vt:lpstr>
      <vt:lpstr>Telemarketing</vt:lpstr>
      <vt:lpstr>Mala Direta</vt:lpstr>
      <vt:lpstr>Diálogo direto (face-to-face)</vt:lpstr>
      <vt:lpstr>Apadrinhamento</vt:lpstr>
      <vt:lpstr>Pitch e Storytelling</vt:lpstr>
      <vt:lpstr>Marketing Relacionado à Causa</vt:lpstr>
      <vt:lpstr>Venda de produtos</vt:lpstr>
      <vt:lpstr>Campanhas Capitais</vt:lpstr>
      <vt:lpstr>Campanhas Anuais</vt:lpstr>
      <vt:lpstr>Eventos</vt:lpstr>
      <vt:lpstr>Direct Response TV</vt:lpstr>
      <vt:lpstr>Editais</vt:lpstr>
      <vt:lpstr>O Botão de Doação</vt:lpstr>
      <vt:lpstr>Financiamento Coletivo (crowdfunding)</vt:lpstr>
      <vt:lpstr>Arredondamento / microdoação</vt:lpstr>
      <vt:lpstr>Voluntariado</vt:lpstr>
      <vt:lpstr>Outras técnicas</vt:lpstr>
      <vt:lpstr>PowerPoint Presentation</vt:lpstr>
      <vt:lpstr>PowerPoint Presentation</vt:lpstr>
      <vt:lpstr>PowerPoint Presentation</vt:lpstr>
      <vt:lpstr>Um pouco mais sobre doações de  pessoas físicas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Diagnóstico de desenvolvimento institucional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Caso Instituto Telemig Celular</dc:title>
  <dc:creator>Fernando Nogueira</dc:creator>
  <cp:lastModifiedBy>Fernando do Amaral Nogueira</cp:lastModifiedBy>
  <cp:revision>133</cp:revision>
  <dcterms:created xsi:type="dcterms:W3CDTF">2010-08-18T11:30:36Z</dcterms:created>
  <dcterms:modified xsi:type="dcterms:W3CDTF">2025-09-17T13:28:35Z</dcterms:modified>
</cp:coreProperties>
</file>